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82" r:id="rId3"/>
    <p:sldId id="277" r:id="rId4"/>
    <p:sldId id="278" r:id="rId5"/>
    <p:sldId id="279" r:id="rId6"/>
    <p:sldId id="280" r:id="rId7"/>
    <p:sldId id="281" r:id="rId8"/>
    <p:sldId id="257" r:id="rId9"/>
    <p:sldId id="270" r:id="rId10"/>
    <p:sldId id="258" r:id="rId11"/>
    <p:sldId id="271" r:id="rId12"/>
    <p:sldId id="260" r:id="rId13"/>
    <p:sldId id="272" r:id="rId14"/>
    <p:sldId id="262" r:id="rId15"/>
    <p:sldId id="261" r:id="rId16"/>
    <p:sldId id="263" r:id="rId17"/>
    <p:sldId id="264" r:id="rId18"/>
    <p:sldId id="273" r:id="rId19"/>
    <p:sldId id="274" r:id="rId20"/>
    <p:sldId id="265" r:id="rId21"/>
    <p:sldId id="266" r:id="rId22"/>
    <p:sldId id="267" r:id="rId23"/>
    <p:sldId id="275" r:id="rId24"/>
    <p:sldId id="268" r:id="rId25"/>
    <p:sldId id="269" r:id="rId26"/>
    <p:sldId id="27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E10E-7E26-4A7B-988C-DAA4CC241614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415C-8DD1-473F-A81F-3C3C8B151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E10E-7E26-4A7B-988C-DAA4CC241614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415C-8DD1-473F-A81F-3C3C8B151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E10E-7E26-4A7B-988C-DAA4CC241614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415C-8DD1-473F-A81F-3C3C8B151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E10E-7E26-4A7B-988C-DAA4CC241614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415C-8DD1-473F-A81F-3C3C8B151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E10E-7E26-4A7B-988C-DAA4CC241614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415C-8DD1-473F-A81F-3C3C8B151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E10E-7E26-4A7B-988C-DAA4CC241614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415C-8DD1-473F-A81F-3C3C8B151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E10E-7E26-4A7B-988C-DAA4CC241614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415C-8DD1-473F-A81F-3C3C8B151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E10E-7E26-4A7B-988C-DAA4CC241614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415C-8DD1-473F-A81F-3C3C8B151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E10E-7E26-4A7B-988C-DAA4CC241614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415C-8DD1-473F-A81F-3C3C8B151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E10E-7E26-4A7B-988C-DAA4CC241614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415C-8DD1-473F-A81F-3C3C8B151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E10E-7E26-4A7B-988C-DAA4CC241614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415C-8DD1-473F-A81F-3C3C8B151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E10E-7E26-4A7B-988C-DAA4CC241614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5415C-8DD1-473F-A81F-3C3C8B151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58005"/>
            <a:ext cx="7772400" cy="3456384"/>
          </a:xfrm>
        </p:spPr>
        <p:txBody>
          <a:bodyPr>
            <a:noAutofit/>
          </a:bodyPr>
          <a:lstStyle/>
          <a:p>
            <a:r>
              <a:rPr lang="ru-RU" sz="4800" b="1" i="1" dirty="0"/>
              <a:t>Технология получения полимерных покрытий, клеев и </a:t>
            </a:r>
            <a:r>
              <a:rPr lang="ru-RU" sz="4800" b="1" i="1" dirty="0" err="1" smtClean="0"/>
              <a:t>герметиков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809" y="3284984"/>
            <a:ext cx="4182218" cy="33835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140968"/>
            <a:ext cx="2962913" cy="33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Сложными полиэфирами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 высокомолекулярные соединения, содержащие в макромолекуле сложноэфирные связи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Полиэфиры могут быть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карбоцепными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поливинилацетат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гетероцепными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    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поликапролактон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первых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эфирные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находятся в боковой цепи, а у вторых - в основной цепи макромолекулы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Гетероцепные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полиэфиры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могут быть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разбиты на три группы: </a:t>
            </a:r>
          </a:p>
          <a:p>
            <a:pPr marL="0" lv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Полиэфиры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алифатическим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звеном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сырье: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Двухатомные спирты (гликоли - НО-СН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-СН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-ОН) и дикарбоновые кислоты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хлорангидриды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Оксикислоты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R(OH)</a:t>
            </a:r>
            <a:r>
              <a:rPr lang="ru-RU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(COOH)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применения: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Волокна (лавсан), пленки, шинный корд, магнитофонные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ленты</a:t>
            </a: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69" y="548186"/>
            <a:ext cx="1872208" cy="522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9394" y="864655"/>
            <a:ext cx="1551036" cy="79208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4" cstate="print"/>
          <a:srcRect t="15416" b="12655"/>
          <a:stretch/>
        </p:blipFill>
        <p:spPr bwMode="auto">
          <a:xfrm>
            <a:off x="2339752" y="2060848"/>
            <a:ext cx="1695053" cy="284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394" y="5157191"/>
            <a:ext cx="782726" cy="70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9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68580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2. Полиэфиры с ароматическим звеном</a:t>
            </a:r>
          </a:p>
          <a:p>
            <a:endParaRPr lang="ru-RU" dirty="0"/>
          </a:p>
          <a:p>
            <a:r>
              <a:rPr lang="ru-RU" dirty="0"/>
              <a:t>Исходное сырье: Гидрохинон + терефталевая кислота (</a:t>
            </a:r>
            <a:r>
              <a:rPr lang="ru-RU" dirty="0" err="1"/>
              <a:t>хлорангидрид</a:t>
            </a:r>
            <a:r>
              <a:rPr lang="ru-RU" dirty="0"/>
              <a:t>, эфир)</a:t>
            </a:r>
          </a:p>
          <a:p>
            <a:r>
              <a:rPr lang="ru-RU" dirty="0"/>
              <a:t>Область применения: Конструкционные изделия, антифрикционные самосмазывающиеся пластмассы (АСП-пластики), пленки, фильтрующие материалы</a:t>
            </a:r>
          </a:p>
          <a:p>
            <a:r>
              <a:rPr lang="ru-RU" b="1" dirty="0"/>
              <a:t>3. Полиэфиры с гетероциклическим звеном.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Широкое распространение в технике нашли гетероцепные сложные полиэфиры с алифатическим насыщенным и ненасыщенным звеном и полиэфиры с ароматическим звеном.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2769933"/>
            <a:ext cx="1440160" cy="209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1571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888"/>
            <a:ext cx="90364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того, содержит ли полиэфир ненасыщенные или насыщенные группы, их делят 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ненасыщенные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(НПЭФ),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полималеинаты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полифумараты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их общая формула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насыщенные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полиэфиры (ПЭФ)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Полиэтилентерефталат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промышленности полиэфиры получают преимущественно методами обратимой высокотемпературной (в расплаве) и необратимой межфазной (при нормальной температуре) поликонденсации, а также поликонденсационной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теломеризации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полиэфиракрилаты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indent="457200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1" r="5033" b="17764"/>
          <a:stretch/>
        </p:blipFill>
        <p:spPr bwMode="auto">
          <a:xfrm>
            <a:off x="4644009" y="692696"/>
            <a:ext cx="3171313" cy="5040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bse.sci-lib.com/a_pictures/18/10/2237031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69" y="1613009"/>
            <a:ext cx="1949450" cy="558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производство полиэфир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1" y="3995125"/>
            <a:ext cx="171379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лиэфир 1601-2-50 тип 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822" y="4096333"/>
            <a:ext cx="198758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одукты из полиэфирэфиркетона (РЕЕК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61" y="3752698"/>
            <a:ext cx="1872208" cy="130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ровод ПЭТ-15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494" y="3807651"/>
            <a:ext cx="1080120" cy="135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Высококачественное покрытие Гелькоу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2" y="5417231"/>
            <a:ext cx="1954247" cy="131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исти художественны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53" y="5384603"/>
            <a:ext cx="2701206" cy="129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Рис. 3. Диск Вlu-ray покрыт патентованным материалом – поликарбонатом (Europlex PC 0F405 film from Degussa), предназначенным для снижения издержек производства дисков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43" y="5203595"/>
            <a:ext cx="1302680" cy="165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encrypted-tbn2.gstatic.com/images?q=tbn:ANd9GcQyRyoB5PjgQ85Ks_sKPES9LiKd_cQJ0elbv_Zgq6ZRr6Gd3GjMjQ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278952"/>
            <a:ext cx="1156514" cy="150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9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6448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Полиэфиры используемые для получения пластмасс, обычно синтезируют из гликолей (</a:t>
            </a:r>
            <a:r>
              <a:rPr lang="ru-RU" sz="2800" dirty="0" err="1"/>
              <a:t>бисфенолов</a:t>
            </a:r>
            <a:r>
              <a:rPr lang="ru-RU" sz="2800" dirty="0"/>
              <a:t> в случае поликарбонатов и </a:t>
            </a:r>
            <a:r>
              <a:rPr lang="ru-RU" sz="2800" dirty="0" err="1"/>
              <a:t>полиакрилатов</a:t>
            </a:r>
            <a:r>
              <a:rPr lang="ru-RU" sz="2800" dirty="0"/>
              <a:t>) и двухосновных кислот, их ангидридов, </a:t>
            </a:r>
            <a:r>
              <a:rPr lang="ru-RU" sz="2800" dirty="0" err="1"/>
              <a:t>хлоангидридов</a:t>
            </a:r>
            <a:r>
              <a:rPr lang="ru-RU" sz="2800" dirty="0"/>
              <a:t> и </a:t>
            </a:r>
            <a:r>
              <a:rPr lang="ru-RU" sz="2800" dirty="0" err="1"/>
              <a:t>диэфиров</a:t>
            </a:r>
            <a:r>
              <a:rPr lang="ru-RU" sz="2800" dirty="0"/>
              <a:t>. В случае использования при синтезе только бифункциональных компонентов получаются практически термопластичные полиэфиры. Однако, как ПЭФ, так и НПЭФ могут быть отверждены полифункциональными соединениями (</a:t>
            </a:r>
            <a:r>
              <a:rPr lang="ru-RU" sz="2800" dirty="0" err="1"/>
              <a:t>диизоцианатами</a:t>
            </a:r>
            <a:r>
              <a:rPr lang="ru-RU" sz="2800" dirty="0"/>
              <a:t>, </a:t>
            </a:r>
            <a:r>
              <a:rPr lang="ru-RU" sz="2800" dirty="0" err="1"/>
              <a:t>диэпоксидами</a:t>
            </a:r>
            <a:r>
              <a:rPr lang="ru-RU" sz="2800" dirty="0"/>
              <a:t> и др.), способными взаимодействовать с их концевыми гидроксильными и карбоксильными группами. Основным же методом отверждения НПЭФ является их трехмерная </a:t>
            </a:r>
            <a:r>
              <a:rPr lang="ru-RU" sz="2800" dirty="0" err="1"/>
              <a:t>сополимеризация</a:t>
            </a:r>
            <a:r>
              <a:rPr lang="ru-RU" sz="2800" dirty="0"/>
              <a:t> с </a:t>
            </a:r>
            <a:r>
              <a:rPr lang="ru-RU" sz="2800" dirty="0" err="1"/>
              <a:t>винильными</a:t>
            </a:r>
            <a:r>
              <a:rPr lang="ru-RU" sz="2800" dirty="0"/>
              <a:t> мономерами (стиролом, метилметакрилатом и др.) и олигомерами (</a:t>
            </a:r>
            <a:r>
              <a:rPr lang="ru-RU" sz="2800" dirty="0" err="1"/>
              <a:t>полиэфиракрилатами</a:t>
            </a:r>
            <a:r>
              <a:rPr lang="ru-RU" sz="2800" dirty="0"/>
              <a:t> и др.).</a:t>
            </a:r>
          </a:p>
        </p:txBody>
      </p:sp>
    </p:spTree>
    <p:extLst>
      <p:ext uri="{BB962C8B-B14F-4D97-AF65-F5344CB8AC3E}">
        <p14:creationId xmlns:p14="http://schemas.microsoft.com/office/powerpoint/2010/main" val="3975126258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1663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Производство полиэтилентерефталата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48680"/>
            <a:ext cx="889248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Полиэтилентерефталат (ПЭТФ) можно получить тремя различными способами:</a:t>
            </a:r>
          </a:p>
          <a:p>
            <a:pPr lvl="0"/>
            <a:r>
              <a:rPr lang="ru-RU" sz="2400" dirty="0" smtClean="0"/>
              <a:t>1. </a:t>
            </a:r>
            <a:r>
              <a:rPr lang="ru-RU" sz="2400" dirty="0" err="1"/>
              <a:t>П</a:t>
            </a:r>
            <a:r>
              <a:rPr lang="ru-RU" sz="2400" dirty="0" err="1" smtClean="0"/>
              <a:t>ереэтерификацией</a:t>
            </a:r>
            <a:r>
              <a:rPr lang="ru-RU" sz="2400" dirty="0" smtClean="0"/>
              <a:t> </a:t>
            </a:r>
            <a:r>
              <a:rPr lang="ru-RU" sz="2400" dirty="0" err="1"/>
              <a:t>диметилтерефталата</a:t>
            </a:r>
            <a:r>
              <a:rPr lang="ru-RU" sz="2400" dirty="0"/>
              <a:t> и этиленгликоля;</a:t>
            </a:r>
          </a:p>
          <a:p>
            <a:pPr lvl="0"/>
            <a:r>
              <a:rPr lang="ru-RU" sz="2400" dirty="0" smtClean="0"/>
              <a:t>2. Прямым </a:t>
            </a:r>
            <a:r>
              <a:rPr lang="ru-RU" sz="2400" dirty="0"/>
              <a:t>воздействием терефталевой кислоты и этиленгликоля;</a:t>
            </a:r>
          </a:p>
          <a:p>
            <a:pPr lvl="0"/>
            <a:r>
              <a:rPr lang="ru-RU" sz="2400" dirty="0" smtClean="0"/>
              <a:t>3. Реакцией </a:t>
            </a:r>
            <a:r>
              <a:rPr lang="ru-RU" sz="2400" dirty="0" err="1"/>
              <a:t>дихлорангидрида</a:t>
            </a:r>
            <a:r>
              <a:rPr lang="ru-RU" sz="2400" dirty="0"/>
              <a:t> терефталевой кислоты и этиленгликоля.</a:t>
            </a:r>
          </a:p>
          <a:p>
            <a:r>
              <a:rPr lang="ru-RU" sz="2400" dirty="0"/>
              <a:t>В промышленности наибольшее применение нашел первый способ. Технологический процесс производства ПЭТФ включает следующие стадии:</a:t>
            </a:r>
          </a:p>
          <a:p>
            <a:pPr lvl="0"/>
            <a:r>
              <a:rPr lang="ru-RU" sz="2400" dirty="0" smtClean="0"/>
              <a:t>1) </a:t>
            </a:r>
            <a:r>
              <a:rPr lang="ru-RU" sz="2400" dirty="0" err="1" smtClean="0"/>
              <a:t>переэтерификация</a:t>
            </a:r>
            <a:r>
              <a:rPr lang="ru-RU" sz="2400" dirty="0" smtClean="0"/>
              <a:t> </a:t>
            </a:r>
            <a:r>
              <a:rPr lang="ru-RU" sz="2400" dirty="0" err="1"/>
              <a:t>диметилтерефталата</a:t>
            </a:r>
            <a:r>
              <a:rPr lang="ru-RU" sz="2400" dirty="0"/>
              <a:t> </a:t>
            </a:r>
            <a:r>
              <a:rPr lang="ru-RU" sz="2400" dirty="0" smtClean="0"/>
              <a:t>этиленгликолем</a:t>
            </a:r>
          </a:p>
          <a:p>
            <a:pPr lvl="0"/>
            <a:endParaRPr lang="ru-RU" sz="2400" dirty="0"/>
          </a:p>
          <a:p>
            <a:pPr lvl="0"/>
            <a:endParaRPr lang="ru-RU" sz="2400" dirty="0" smtClean="0"/>
          </a:p>
          <a:p>
            <a:pPr lvl="0"/>
            <a:endParaRPr lang="ru-RU" sz="2400" dirty="0"/>
          </a:p>
          <a:p>
            <a:pPr lvl="0"/>
            <a:r>
              <a:rPr lang="ru-RU" sz="2400" dirty="0" smtClean="0"/>
              <a:t>2) поликонденсация </a:t>
            </a:r>
            <a:r>
              <a:rPr lang="ru-RU" sz="2400" dirty="0" err="1" smtClean="0"/>
              <a:t>дигликольтерефталата</a:t>
            </a:r>
            <a:endParaRPr lang="ru-RU" sz="2400" dirty="0" smtClean="0"/>
          </a:p>
          <a:p>
            <a:pPr lvl="0"/>
            <a:endParaRPr lang="ru-RU" sz="2400" dirty="0"/>
          </a:p>
          <a:p>
            <a:pPr lvl="0"/>
            <a:endParaRPr lang="ru-RU" sz="2400" dirty="0" smtClean="0"/>
          </a:p>
          <a:p>
            <a:pPr lvl="0"/>
            <a:endParaRPr lang="ru-RU" sz="2400" dirty="0"/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3) охлаждение </a:t>
            </a:r>
            <a:r>
              <a:rPr lang="ru-RU" sz="2400" dirty="0"/>
              <a:t>и измельчение полимера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74" y="4475756"/>
            <a:ext cx="5611550" cy="969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733256"/>
            <a:ext cx="5184576" cy="1124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66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40" y="518160"/>
            <a:ext cx="5532120" cy="5821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71600" y="18864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Технологическая схема получения ПЭТФ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365104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1, 6 – </a:t>
            </a:r>
            <a:r>
              <a:rPr lang="ru-RU" dirty="0"/>
              <a:t>реакторы; 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/>
              <a:t>- насадочная колонна; </a:t>
            </a:r>
            <a:endParaRPr lang="ru-RU" dirty="0" smtClean="0"/>
          </a:p>
          <a:p>
            <a:r>
              <a:rPr lang="ru-RU" i="1" dirty="0" smtClean="0"/>
              <a:t>3</a:t>
            </a:r>
            <a:r>
              <a:rPr lang="ru-RU" i="1" dirty="0"/>
              <a:t>, 7</a:t>
            </a:r>
            <a:r>
              <a:rPr lang="ru-RU" dirty="0"/>
              <a:t> - холодильники; </a:t>
            </a:r>
            <a:endParaRPr lang="ru-RU" dirty="0" smtClean="0"/>
          </a:p>
          <a:p>
            <a:r>
              <a:rPr lang="ru-RU" i="1" dirty="0" smtClean="0"/>
              <a:t>4,8</a:t>
            </a:r>
            <a:r>
              <a:rPr lang="ru-RU" dirty="0" smtClean="0"/>
              <a:t> </a:t>
            </a:r>
            <a:r>
              <a:rPr lang="ru-RU" dirty="0"/>
              <a:t>- приемники; </a:t>
            </a:r>
          </a:p>
          <a:p>
            <a:r>
              <a:rPr lang="ru-RU" i="1" dirty="0"/>
              <a:t>5</a:t>
            </a:r>
            <a:r>
              <a:rPr lang="ru-RU" dirty="0"/>
              <a:t> - фильтр; </a:t>
            </a:r>
            <a:endParaRPr lang="ru-RU" dirty="0" smtClean="0"/>
          </a:p>
          <a:p>
            <a:r>
              <a:rPr lang="ru-RU" i="1" dirty="0" smtClean="0"/>
              <a:t>9</a:t>
            </a:r>
            <a:r>
              <a:rPr lang="ru-RU" dirty="0" smtClean="0"/>
              <a:t> </a:t>
            </a:r>
            <a:r>
              <a:rPr lang="ru-RU" dirty="0"/>
              <a:t>- охлаждаемый  барабан; </a:t>
            </a:r>
            <a:endParaRPr lang="ru-RU" dirty="0" smtClean="0"/>
          </a:p>
          <a:p>
            <a:r>
              <a:rPr lang="ru-RU" i="1" dirty="0" smtClean="0"/>
              <a:t>10 </a:t>
            </a:r>
            <a:r>
              <a:rPr lang="ru-RU" i="1" dirty="0"/>
              <a:t>- </a:t>
            </a:r>
            <a:r>
              <a:rPr lang="ru-RU" dirty="0"/>
              <a:t>рубильный станок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633984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Рисунок – 1. Технологическая схема получения ПЭТФ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2937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079" y="29437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Свойства и применение полиэтилентерефталата</a:t>
            </a:r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7975" y="980728"/>
            <a:ext cx="828092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ПЭТФ</a:t>
            </a:r>
            <a:r>
              <a:rPr lang="ru-RU" sz="1600" dirty="0"/>
              <a:t> – вещество белого или светло-кремового цвета, нерастворимое в обычных органических растворителях, но растворяющийся </a:t>
            </a:r>
            <a:r>
              <a:rPr lang="ru-RU" sz="1600" dirty="0" err="1"/>
              <a:t>дифенилоксиде</a:t>
            </a:r>
            <a:r>
              <a:rPr lang="ru-RU" sz="1600" dirty="0"/>
              <a:t>, дифениле, концентрированной серной кислоте, м-крезоле, феноле и его смеси с </a:t>
            </a:r>
            <a:r>
              <a:rPr lang="ru-RU" sz="1600" dirty="0" err="1"/>
              <a:t>тетрахлорэтиленом</a:t>
            </a:r>
            <a:r>
              <a:rPr lang="ru-RU" sz="1600" dirty="0"/>
              <a:t> (50:50) и дихлорэтаном (40:60).</a:t>
            </a:r>
          </a:p>
          <a:p>
            <a:r>
              <a:rPr lang="ru-RU" sz="1600" dirty="0"/>
              <a:t>ПЭТФ обладает стойкостью к </a:t>
            </a:r>
            <a:r>
              <a:rPr lang="ru-RU" sz="1600" dirty="0" smtClean="0"/>
              <a:t>действию </a:t>
            </a:r>
            <a:r>
              <a:rPr lang="ru-RU" sz="1600" dirty="0"/>
              <a:t>фтористоводородной, фосфорной, муравьиной, уксусной и щавелевой кислот и разбавленных щелочей, </a:t>
            </a:r>
            <a:r>
              <a:rPr lang="ru-RU" sz="1600" dirty="0" err="1"/>
              <a:t>бензо</a:t>
            </a:r>
            <a:r>
              <a:rPr lang="ru-RU" sz="1600" dirty="0"/>
              <a:t>- и </a:t>
            </a:r>
            <a:r>
              <a:rPr lang="ru-RU" sz="1600" dirty="0" err="1"/>
              <a:t>маслостоек</a:t>
            </a:r>
            <a:r>
              <a:rPr lang="ru-RU" sz="1600" dirty="0"/>
              <a:t>, нетоксичен. </a:t>
            </a:r>
            <a:r>
              <a:rPr lang="ru-RU" sz="1600" dirty="0" smtClean="0"/>
              <a:t>Однако </a:t>
            </a:r>
            <a:r>
              <a:rPr lang="ru-RU" sz="1600" dirty="0"/>
              <a:t>он нестоек к концентрированным щелочам и кислотам </a:t>
            </a:r>
          </a:p>
          <a:p>
            <a:r>
              <a:rPr lang="ru-RU" sz="1600" dirty="0"/>
              <a:t>ПЭТФ является термопластом конструкционного назначения. Он обладает высокой прочностью и жесткостью. Его морозостойкость ниже -100</a:t>
            </a:r>
            <a:r>
              <a:rPr lang="ru-RU" sz="1600" baseline="30000" dirty="0"/>
              <a:t>0</a:t>
            </a:r>
            <a:r>
              <a:rPr lang="ru-RU" sz="1600" dirty="0"/>
              <a:t>С. </a:t>
            </a:r>
            <a:r>
              <a:rPr lang="ru-RU" sz="1600" dirty="0" smtClean="0"/>
              <a:t>Имеет высокие </a:t>
            </a:r>
            <a:r>
              <a:rPr lang="ru-RU" sz="1600" dirty="0"/>
              <a:t>диэлектрические </a:t>
            </a:r>
            <a:r>
              <a:rPr lang="ru-RU" sz="1600" dirty="0" smtClean="0"/>
              <a:t>характеристики. </a:t>
            </a:r>
          </a:p>
          <a:p>
            <a:r>
              <a:rPr lang="ru-RU" sz="1600" dirty="0"/>
              <a:t>Используют для производства тонких конденсаторных пленок и деталей электротехнического назначения.</a:t>
            </a:r>
          </a:p>
          <a:p>
            <a:r>
              <a:rPr lang="ru-RU" sz="1600" dirty="0"/>
              <a:t>ПЭТФ – антифрикционный материал с высокой износостойкостью. Он стоек к действию УФ- и ионизирующих излучений, является </a:t>
            </a:r>
            <a:r>
              <a:rPr lang="ru-RU" sz="1600" dirty="0" err="1"/>
              <a:t>самозатухающим</a:t>
            </a:r>
            <a:r>
              <a:rPr lang="ru-RU" sz="1600" dirty="0"/>
              <a:t> материалом.</a:t>
            </a:r>
          </a:p>
          <a:p>
            <a:r>
              <a:rPr lang="ru-RU" sz="1600" dirty="0"/>
              <a:t>ПЭТФ широко применяется для изготовления волокна (лавсан), которое по упругим свойствам сходно с шерстью и ацетатным шелком и пригодно для изготовления немнущихся тканей. Также используется для изготовления тары (бутылки и </a:t>
            </a:r>
            <a:r>
              <a:rPr lang="ru-RU" sz="1600" dirty="0" err="1"/>
              <a:t>др</a:t>
            </a:r>
            <a:r>
              <a:rPr lang="ru-RU" sz="1600" dirty="0"/>
              <a:t>).</a:t>
            </a:r>
          </a:p>
          <a:p>
            <a:endParaRPr lang="ru-RU" dirty="0"/>
          </a:p>
        </p:txBody>
      </p:sp>
      <p:sp>
        <p:nvSpPr>
          <p:cNvPr id="4" name="AutoShape 2" descr="data:image/jpeg;base64,/9j/4AAQSkZJRgABAQAAAQABAAD/2wCEAAkGBhQSERUUExQWFRUUGBUXFxgYGBcUFxgcGBoXGhUWGBgXHyYfFxojHBUVIC8gIycqLCwsFh4xNTAqNSYsLCkBCQoKDgwOGg8PGiwkHyQ0MSwqNSwpLCw0KSwvLC8sLCwsLCwsLCwsLC4sLCwsLCwsLCwpLCwsLCwsLCwsLCwsLP/AABEIAKkBKgMBIgACEQEDEQH/xAAcAAEAAgIDAQAAAAAAAAAAAAAABgcEBQECAwj/xABIEAACAQIEAgcFBQMJBgcAAAABAgADEQQSITEFQQYTIlFhcYEHMpGhsRSywdHwQlJyFSMkM4KSotLhJTViY3PCFlN0o7PD8f/EABsBAAEFAQEAAAAAAAAAAAAAAAACAwQFBgEH/8QAMhEAAgEDAgQCCgICAwAAAAAAAAECAwQREiEFMUFRE7EGIjJhcYGRocHwI+FC0TNScv/aAAwDAQACEQMRAD8Am0REsCuEREAEREAEREAEREAEREAEREAEREAEREAEREAEREAEREAEREAEREAEREAEREAEREAEREAEREAEREAEREAEREAEREAESNdOemB4fTpsKQqGozLYsVAygG+gudxNF0d9qT4jFUqD4dEFVguZXclbgkaNodo26kU8DipyayiwoidalPMCDzBGm+vdHGNo7X/Q1iQX+XKyVKiIPcdkHbYEgHS5HObTAcSq1KqLU2dsp1YnYncnwkKncSnLlsS6lvoWSTROVTSDJiZEPKviFQZnZUXQZmYKuu2pNpq6fS/CNX+zjEIanIX7JP7of3c2m1/K81vtB6OPiqKPSGZ6DFhTOoqKbZltzbsjS4uMw5iYvDaeB4rhupNBaD0r3RFCNRLE3akbdpC17q3O4IBAM702HVFYyyakRaUx0l45xHBVRhnxLMEVcpUr2kN8jMSM19CLMSRa1yLE6n/xpjDvXqHxuPwjsKal1EuDRfpE4lMdEOlGKfHYdGr1WV6iqyliVIO9xLnnKkNDxkS1gRERs4IiIAIiIAJGOlnT6lgKi03pu7Mubs5QALkDVtzodpJ5S/tfrXxy6MpWmg1IIOrEMoBNl12OtwdBGqsnFbD1GKlLDLB6K9PqWOqNTSnURkXMc2Ui1wN1O+oknlNexxx9tqaMxNIgEWAAzLdnudtABbW52lyxVOTkssTVioywhERFjYiIgAiIgAiIgAiIgAidaeKYMQELDT/82mUzMRqlv1y2+hmYrekVOlcug4PnjOV5FkuHy8NTzzWTHg9/Ic9h8ZyBKT6XdNKtfEOoJFNGZaa30AU2zEDQsbXue+wmmbwQIx1G09sPGqdUUadPJUyFmLqWJUkWKe7kINlOjE9nlzhnRbGGljKNXJn6tlbtBmA5ZiE7RAvew10E2GEpU6qFquLSkb2yNSrVSdPeBpgi2479Jj1ilN8tOsHGnbCGmD/ZcZvjBW+p7j2vRHkXvgOL0a/9VUV/C9m/utY/KZqrr6ifPjcRZSNb9zDT1Hd5y5egXGmxOFVnN3R8hPNrBSrHxswHpHZwcURnyyiouI8ec42r1WIajTaq/aqksRqblurU877LzHnM/olx+qeI0FqYipWQ1QgyOyqS2itZ11W51BAJF9RIlxjSvW/6tT7xmx6FN/T8L/6il94CQYLbYsZcsYPomdLzswjqzH3KMd2yvSb5HWaXivR27/aMMRRxI/bt2Ko5066j31Nhr7w3G03ppHunjWrBRc8vjBVYP2WvkxWmUXyKV6ecRWvisz0alKqirTrKXV1DJe4Ww0TXQ3N730kfoout/Tf8pNePez+vXxFStSyKrsSFDEWvvqygam59ecwqfszxRuC9JT3E3+agyXRuKcIpMXOOrkzX9GsTQpYmjUqq2VGDEhmUAg3BIVSWsQOyN9peGFxaVUD03Do18rKbg2JH1BHpKkT2X4kWzFDf92oq/fWWjwHBdTh6dK1si294vzJJJ5m5O2kRWrwqNNDehoz4nN5xGdzggtbXuBPwF4nSswCktewBJsLnQchzMZuXKNGbjzw8fHAukk5pPuj3pVkbZG5cx+c61BrMHC8XUrYHGttr1L/W1pltiVKZyXAAJPWDKwte5ImO4DeXNS6lCtJtY659xa3tCEKeYx6mLxXiaYek1Woeyo9SeSjxMoHpPxx8XiTUe1yRYclA91R4AfG5kh6e9KziqtlP80mijv72I7z9POQYNdrmaucnUe3Ii06ehb8zfdFOkRwOMFT9k9lwBurWvb4Ajyl+4TFrURXQhlYAgjmDPmTEG7XlkeyvpdkP2eq3ZY9gnZWPLwBj1N42GqsM7otmIiPkUREQAREQAREQAREQA1uJxairlNLFOwVf6lgFIN7XGYXPnMygbkWwuIGu9Rxp42DMT5TthsRUDMACQDyAO4G95n/aKnO49V/7SZ5LxKtKF5NpbqT/AMn3+Rq6K/iivcuuOhjAWPrPm7jQtXrD92rV++Z9JNUu173185848eX+lYod1Wt/8hnpVpcO4oU63dFC6eicodjCzTk1J55p1ZpZJjWkyalcm3gLD5n8TLf9kVS+Ffwr/wD105SzNLW9lfFqdHB13rOERaqanxQWAA1Ym2wuZyUk0IlHC2Kx46tsTWHdVq/faZnRDTG4Y91ej99fzEx+Ir12IqMBlFWq7DMQAAzki55WvPfhVI0cTTYkMKVWmxKsGUhGVtGG40kNEzDPonEVcqMw3AYj0njQ4mxG1/Q/hOOH8Rp4imXptmSxvpqNPdK8jbl4zyw+CWwIw2KvYfs0NNBzZ11mY4/aSuasXDfC7pfkn8LlGFKSmupltj2tsB+vGa/FYrMQSAfXn3mbKlgSbf0XFev2dR62djNBx3GPTqFfs9RCBsbkWt/WKwADC19F2ItGOD8KrUaviPHbZiuIXFLwtKRlJXGw2HPbbxmWtZQNB+J9TIr9txCtlKUiclJiBmspqqWCG5N2Vcmbxb1OZT4hX/dpjfdrbc9d+U1yhJ8mvqUE5qLwSVMUDa/kZ6tYSJfypiQdaVJh3hyL+IubTcYXjDMovTsdiMwPqD3TsqM0IjWWdzZsLa8uf5zma5+LBRqjAAXubAfE934zz4Vx6nVc0we0BmAve4Gh+BI+IjtPUlhnXKEvZZtZkUcNcEnbb85jsbanYTOo41SBYacvSZv0l4jK2oKlT5z+y6/X/ZYWNHXPW+h7UaChdtrTX8bwmam4Gl1YfEH85shXXv8Akx+gInFVlykG2u888tburaVY1orfz+Jbyip7SPlDiCkORPKliijBkNj4gHz0NxN57QOHLQ4hXpp7gIK3N7BlDW9L2kbM9Yt6iqU4zXJpP6lbWXrtGZjeJ1KxGcg22sqJ90CZ3RvBGriaCAgFqijfxHd6zTSZ8Ip5bEIyuiizUywZTob3QH4yR4mkaUc8i84kW6A8TqVaVQVajVCjgAuQz2I2JABO3OSmS4y1LKIE4uL0sRETokREQAREQAREQAxKgXrNerFwPfRje19mH0mZTpKSCOrNv3KTA+jE6TwBYVOzn2FwrIPirb+czVzftdZb/iqIR8E3nkvGcq8q79X1Rqbd/wAUPgjrUAH1nzr0mS2Oxg/5lb6kz6JrnafPXTD/AHli/GpV+YvNb6N1vEtND/xb+j3IF5DTVz3RobzqZyp2nUzUpkI5Jmf1jDDKQxy9a/Z5Xyr2vOxt5Ca95swl8CT+7XX/ABU3/wAkTKR1LJ44TiJp1FbXskHQ5W9DrY+k74vipdi4W199b/QCYVVZ0G04sHS4/YZTYrXqkm2ZEC7C6gsWPeQGAHrLkp4j6d8qz2PJl4ep/eeof8WX/tlkUqkoa89VVssIQ9Tc2FKppre/fcH6AfSRD2n4QvgqjoStSh/OAg2utwKqnvBUk+aiSVWmu47S6yhUQ7PTqKfVSPxj9KWlrAzVgtLRRz9IMTf+tPhtsNBym36L9KMSXYZKVcBc5FWmCEC3U1bqy2UdblYHQh9bCRCk5sCe4fSdkxTIyujMrLqrKSjA94ZSCDryMu2244RnaeKcs+RJ+NccrLkyfZqZJfOMOEQtqmr01LItu0qsp7Qve9hMQ8VrtvWdA2ax93YgjYdxI9Jp8VxmtVAFWtVqWJI6ypUqWJ3IDsQCe8ATzSsTzvOwlKMcYOVW5S1G2fHAKu9QqxOZtTqACLm5tptMzhnHyjq62DgHQi6a6bAg7eMjxDGwG/6+EzaFKx0q0+W5sRK68qTUcp4GnlLZlhcA6S1MRVNFxTOZXC5AQQQpOt3YEG02GA4jTtYnKd7EEGRDonVyYpWzJUIWoQtM9q+Q9q19VAuSJOeH1kIAWtUAts2Vh/jW8xfGasqmnW2/34Gi4NOTpyy87mXS4hT07Y5zmvxJP3rnuAJMyaVMW/rdf+nT+oE5xNQAa1W8hlW/90X+czHq5/f9F4pPsfOntBxfWcRrtZl7QWzCx7Kqu3LaRySHp/RVeIYgJe2YHtEk3ZQW1Op1JmBwChTesBUvlsTp3jv8J6ratRt4Y5aV5FPV3qP4nHCOD1KzjJTzj4D4ybcNZaSuHw+ID2srUq5oZNOY2qA6aTd8GxWGQZUIB8dPnNpW4JVcX6mqwOxWk9QEeBUERuVeTe0R2nSi1zOvs6xAyVaZ7JD5spILHQAtmG48O+TKVtV4fWpOCqVUdddUZT4XBEl3Rzj5r5kcWqUwM3drcDyOksretqWlog3NDS3JG7iIksgiIiACIiACInemvOMXNxC2pSqzeyHKdN1JKMebMOuw6wAgbD3lLDUnmNpsqeHAHuqCdTYWv3eJ9Z5UEzv+tpsVpXM8dvrt16rqPm9zVKKpRUV0Rh1KNxafPfTelbimJH/Ex+KXn0e9KUb7WODGlxEVbdnEU8w/iVcjj5Kf7UvPRi503EqTftL7r+skW7xKCfYr5OXlOhE9FG3kJPfZDwahXxNU16S1erpqVDgMgLPYkqdGNgQL6anQ6T0OVRQhqZVxi5PBX5WbXCC+CrDuq0W+VRf+6fR1Xojg2XKcJhyvd1FEeey3HmNZQ+P4cKR4hRG1KqAOWiVbDmeXiZGp3Kq8kLnTcCLvt6TznsV+QM8DJSGy9vZM3+z0/iqffMsCk0rb2O1r4G3dUqfOxljUpRVtqsiyp7wRlhph8Qqdg+syc01/FqoyHyPj8o7Txkj1spMoKmEyj3hoP3TynnUC95+Ezl4X2QQynQc5xT4O7nKoBJ2uyINidWqMqjbmRL9ReMmV1xcsJmAAtufwnrScDlfzP5TPxvAKtHSqoRr5SvWUWdTa/aSm7FdOZFp0w+DUasdO6GltZOzlo2ZxQptVYDkNwNAPQSR8I6OU6lampRWuyghgSD4EXFx+c1eCxoTRbWPL8ZvOHcYyMHUFWXUFSAwPeM4Zb+YMzXEbiaq6U9kV1WtPWuiM7ifAVwmKYIiJlsbUxkFmXUAXNgQSNe+b/hpBUFdj62/1kfxvHDVbM5ao1gCz9XmIF7D+bRVAFzyvrM3o3jmao4PuhNuV8w/C8zPEE5pyT2XkW3Cr1wu3Thlxl36e8lVITzxj6HSd6LfSeOMb6TPRXrG6ifP3tB/3jiP4l+6s1/AV/nf7LfhM/wBoB/2jiP4x91ZidHB2z4L+InqVvtbQ/wDK8inq/wDJL4s36+9aZikDZRfmRdT6lCCfWYaDtGbJaO05HB2Lyda2KNh2VH97/NJh7NxdK7Hm6gei/wCsimLo2tJr7PaNsKT+9Uc/AKPwMnW+NWwxcy9VkniIk8rhERABERABOPtWtu6czDxCXbTQ2B/Xwma9JouVou2pZ+jLThePGeext+HkAE/CZYxAH+k1mCPZHOe5J7vifynmE4+sXk4Jvc93xnh+Mr/2tUQ+EpuRqlYAHwdXDD5Kf7MmdUN3/AfiZC/amP6GNrrWp8jcXVxvsN5ZcKWm6ptdxNSC0NYKUXb0EtL2J4VB11Q1XpsbLY0z1TKLHN1lrFwxIy6aG+t9NJ7LeiNPGYpmrDNRoBWZeTsxORDb9nRiRzC25z6BpUadlUIoCiygAAKOQUDQDynpFzcLHhJFVSp4eoxOvUjTEKfIXP0MprpNwDJW4gyLiDTemW62spHW1AWaoUa1mW40578rS+kRByHwnjxDB06lJkdQyMCpU7EEEEfMxinOUeguWJHyFW39TPKuNZIenXAPseNqURcoCGpk7lG1W/iPdPisjlRrmWsZZREa3Lm9jZthDt2qjmx8LCWbSXw+n5yt/ZVStg6R0Obrj/7lvwlj0gOZI/XiJUVt6jZOp40oyMvh9Pzmk6SVstGpqLZW0Xc6HTSbzTvP69JHOlTstNsoyk7HUt4Wv8OUXT9pIjXL0wlL3FQ5FOg3H6tO4wBYfnYj5zZ8W4u3W2q62A1t66988U4gnfbzk264lOlNwhHkYtSm4qSX5MMcKK32HLS34T0TBkm2UknQfozNONUD3h5a3nhVx1xp85FhxWtJ4cUJcqje50rYU03ytlvzFxp4ZhzmdhVA/Z/xXmqxeYFCbjMLi+l7G1xffzmfhDpeQeILXPWuoirnTk2NhfY+pm56Le/VsB7q7Xtv8+cj6nvm66OYtFeoXawIQX5bm8o7qH8MsEjhDbvIEzzhVDNoNB8dhMbiOIVUzG9rb7zE47jk6pFWopzOOYBO+3raanHcVCgLc3v429DtK6y4e661PPM9ClX0bbFPdN6wbH12BuC+h9BadejSdpj4D6zp0rrZsXWP/F9ABMjowvveY/Gb9R8Oio9kkVsnqk2bZPePnN7Rpbek0VHf1klwp92NoVA8eJUdvKTfoZSy4On45z8WaRLH0bmTrgVHLhqS9yL89fxk+2XrEe6ktODOiIk4gCIiACIiACdHS/6853nI8JQekSzYSfZrzLHhrxXXzPTBrp8ZkMZ5YYWBnLvPK3vI0T3Z0cyI+09b4Fz3VKJtfT3raL367yWbzVdKODfasPUo3Cl+rsxW47LBhfUHlbTvk/h+1zT+K80IrbQb9xCvYpWsuLHPPR+lQS2KVeV97P8AolVwDVxUKMKnV5SpJvlz3uCBb3hJ7TE3tZNVpfvQr6ck4IzftZ7z8TPGpijadSkxKzR6LyJljoUp7ZXvj1P/ACU+/Uleyw/bAhONS3/kr5+/UkL4lwpqL5SUOgN1YONRe2Yc+8cpY0ovTsRJvcuP2aU7YTDXv7jnTxqNLFobaHT9dxlYeyTiBq0SpFhQyorDne7m47wecs+lc9x8dCf8QvK6ssVHkl036ux7s5A3/Xxkc6QICo0vdlBPmQNxpfkJIz5L/h/KaDpTSvRbUnTTcW8Yul7cX7yLepyozS7MqTpTWAxVUDZOwLm5JUdok+enpNMuOF9j6WMy+N1+tZnsFDE6DbcfDnNWlLuuJbVbaFSbk0ZuhBKkovoZpxqjcG/j2fLSeb49iOzp4gX+ZmY3HMXUQpUxVd6Z0KtVqMpHcQSQR5zXVqdgQD84mNpTgsuI44009jaPi89Oibe6rJe5Nyrb6999ps+HtcWmlw6aLbbX6zcYCUt/hy2K65SxhGY+gm/6HC7VLOyGybBWvq24YEESPVDebnovcdae4Xvy0uZnrqOaL+XmPcIwrqOfeRvpL0oOKrkgL1aXROwilgD7zFdddSNQAD5zpWcClTNlHvXsSCdrZtOVtLGR7BIdbk+U2VTEsyhSdBtpb585srehCjTjGK2SJtxWnKbeSN8epE1M2moA08PrNh0dXsHz/CTjoj0Sw+MSo1dCxVlAsxXcX5TB4vwClha706IIQWNiSxuVUnU8py5WmGe5b2UnUil1warD0/rMunjT1qjxE9aOEOW9prEbLVzcwdoxRg5PCJrTRLq6XEnmFSyKO5VHylYUekCsQGW2ovbW0tGjUDKGUgqQCCNiOREtKVNwzlEG5fI7xER8hiIiACIiACdlE6zg35H8vWVnFradzZzpU+bxj5NMlWlRU60ZS5f0e9AaGcRRrgb6frwnnxLiHV02cDVR3aDx8Z5ZGxuJVfC0PPwexpJV4JasrBkDDE7CdMRRtr5fofGRipxNqm9Rj4Xt8hoJ4VMaVHvkW27RPlvNlZeidenVhVlUWU08JPo88zOVuP0nmGl77dCTk2tM3DtNbgqpakrNuVU92p8OU2OGEtLuGLiT+HkTbV5pL96nOIr5RNd9sDMRcX7r6/CRv2q9IHw9FEpkhqpYXG4VQL/eAlRUuJ1FYMGIINwRoQfONRUnui4p29OUMyeG+yJh7V8G7YqiwViOqOoBI0duYHjITjsPUc3ZXvpa4P8AlEtWp0vqfyOcSptV0p5rXsxcKXsdNjfzlXYnHPVbNUdqjHm7Fz8z8po7C2lWju8Iz109FRrsT/2WVPs1KotQqC7qwGZSbZbXsDcestHBY8GfNgXwk99mHF6jVmoXJUJnA3tYgG3h2hFXvClCDqKW4UbrdRaLlNYTQdI8X/NNPXF4nJq7BR4m313mq4hWpVhkFVQW532HO1+dtB5ypoUptppbCrqrHQ1ndlV8ew6oSitcBh4dxP1mrWSvp9gVTEMR+0EPy1+l/WRgkBb3lrncoUtOxxUrX2VV8i2v95jPJEJPwnulZBtmudNbW+U4pPcgeO+07t0YrL7G4NJero5bbPm0t2sx08gLTOwiafoyT4DoOtTDUiH6twLnNqpzEkXG4IvvO9LodUF1BpN/DUH0YAzJ8QqxjUcXJZ+KI9WyuJrVGDaI5WT9Gbbo3VRaWKLAXFJip1GuVtAeUzqnRKobBso8z+U6Y/gww+FrAHVkNzty0Hzhb2k5etOOw3aW9anUy4lc0eydfKe4o3YDwnligL6d85pVf5y+4HIb8r2mnUEl3FtN7osX2c4a1Osbbuo/uqf802PSDosKxDhlV9AQxNmA21Fyp8bEbec2/BcRhUpr1DBFIDZcurXHvMSLlvWdsPile97mxIzc9Ocwt36RynHTCljH/b9Xma+ysHBJyfToQ1uB1qansMbD9lRVv5FbE/3ZW2OuKzAgg3IItYjwIOo8p9EBR33lT+0To+/2s1adFsjqpYqpZc4LBvdGhIC+sf4FxSdzceHOPTmiXWpJRzEi/wBoZrXN7aDbaXRwOjlw1EWtamn3RKgwPCqrsFWmxJNvdb8RLqorZVXuAHwFpvJckUdw+SO0REbIoiIgAiIgAiIgAnDoCLEXB0InMQArfGU6qVXCqVGZgLiwtc2sTvpMvhnDqz1UuLqGUnTS19b3k9IiPU6rhDTzI0reLnr/AACIQkbMbdx1+usRIs6UKntLJNhUlD2WRL2i8CfE0ldbu1MnQAk2bci3iBKz/kKqdBTcnwVr/SXzObyJKxjnMXhFzbcZdKnoqQ1dnnH4K747wRqPA+qy2YMjuDoRdwTfyFh6Sr6e/dPpGpTDAggEEWIIuCDuCDuJHcV7PME5v1ZT+Bio+BuJaW01RWCpq1fFk5Pm239Smmo5dCRfwIb6EyZ+yWgwxlRwDYUSCfEulh8j8DJfh/Zxgl3ps/8AE7EeoWwM3+B4fTooEpItNRyUWHr3nxMlVrmM4OKTGFsQrpNxCoMZUDaqAgW/IZRfXxN5rq2L00Hx1li4vhtKrbrEViNiRr8Z0ocGoobrSUEc7X+sKV1CEEtPIanTcnnJHx0aGLwlEsclUJYMQSCLnKGXci2xGuvORQcPVGZLAlGKnnqpINr8riWvIFxvo7VSq7gFkdmbMutrm9iNx9JUXDftL5ka8p5p5XNGrOGvpl+V5lcG6N0qlbtjKApc2A1tb4bxRwzmws3lYyT9HOEMhLuCLjKAdyDa+nLaNwy3sVlopusl06m1wddWFhoBoBtoNpl28Z5phVG2k9gi9/ynnNzwe+VR/wAbeX03PT431u4rEsGLi+ICnTqudRSRqh5XsCbeF5VHEumOKrqys4CNuiooFt7XILet5afFeGrVo1adyOsUrfuvtoN5WGL6C4tG0plxfQoQwP4j1E0llbXVvQVOomvv5EmzlY1pyb0t+/H2yYPA+HviKopCxJDEXIXYXOpnrx/gT4V1D6dYGIsyki1r7HTlJR0J6K1qVfrqq5AqsACRmJItsNhvMvp30Xq12SrRXPlUqygjNve4vuPCXS8bwMvOfwZvjNvaq6/gxjG+OWfLsR7hvTHF0qIpqaJVRlDFL1ANh+1YnxIkt6I0TVoCozWbMwJGgNuem0glHo9iAbdTUv8AwP8AlLM6M4FqOGRHFm7RI7rnwlZS4ZQuG1KOM88bEG3vbmnP2tvsbFaFt3J+M5pJlFgTO0S2suG0LLPhJ5fNtjte7qV/bOSZxESxIoiIgAiIgAiIgAiIgAiIgAiIgAiIgAiIgAiIgAiIgAiIgAiIgAiIgAiIgAiIgAnIacRADkmcREAEREAEREAEREAERE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hQSERUUExQWFRUUGBUXFxgYGBcUFxgcGBoXGhUWGBgXHyYfFxojHBUVIC8gIycqLCwsFh4xNTAqNSYsLCkBCQoKDgwOGg8PGiwkHyQ0MSwqNSwpLCw0KSwvLC8sLCwsLCwsLCwsLC4sLCwsLCwsLCwpLCwsLCwsLCwsLCwsLP/AABEIAKkBKgMBIgACEQEDEQH/xAAcAAEAAgIDAQAAAAAAAAAAAAAABgcEBQECAwj/xABIEAACAQIEAgcFBQMJBgcAAAABAgADEQQSITEFQQYTIlFhcYEHMpGhsRSywdHwQlJyFSMkM4KSotLhJTViY3PCFlN0o7PD8f/EABsBAAEFAQEAAAAAAAAAAAAAAAACAwQFBgEH/8QAMhEAAgEDAgQCCgICAwAAAAAAAAECAwQREiEFMUFRE7EGIjJhcYGRocHwI+FC0TNScv/aAAwDAQACEQMRAD8Am0REsCuEREAEREAEREAEREAEREAEREAEREAEREAEREAEREAEREAEREAEREAEREAEREAEREAEREAEREAEREAEREAEREAEREAESNdOemB4fTpsKQqGozLYsVAygG+gudxNF0d9qT4jFUqD4dEFVguZXclbgkaNodo26kU8DipyayiwoidalPMCDzBGm+vdHGNo7X/Q1iQX+XKyVKiIPcdkHbYEgHS5HObTAcSq1KqLU2dsp1YnYncnwkKncSnLlsS6lvoWSTROVTSDJiZEPKviFQZnZUXQZmYKuu2pNpq6fS/CNX+zjEIanIX7JP7of3c2m1/K81vtB6OPiqKPSGZ6DFhTOoqKbZltzbsjS4uMw5iYvDaeB4rhupNBaD0r3RFCNRLE3akbdpC17q3O4IBAM702HVFYyyakRaUx0l45xHBVRhnxLMEVcpUr2kN8jMSM19CLMSRa1yLE6n/xpjDvXqHxuPwjsKal1EuDRfpE4lMdEOlGKfHYdGr1WV6iqyliVIO9xLnnKkNDxkS1gRERs4IiIAIiIAJGOlnT6lgKi03pu7Mubs5QALkDVtzodpJ5S/tfrXxy6MpWmg1IIOrEMoBNl12OtwdBGqsnFbD1GKlLDLB6K9PqWOqNTSnURkXMc2Ui1wN1O+oknlNexxx9tqaMxNIgEWAAzLdnudtABbW52lyxVOTkssTVioywhERFjYiIgAiIgAiIgAiIgAidaeKYMQELDT/82mUzMRqlv1y2+hmYrekVOlcug4PnjOV5FkuHy8NTzzWTHg9/Ic9h8ZyBKT6XdNKtfEOoJFNGZaa30AU2zEDQsbXue+wmmbwQIx1G09sPGqdUUadPJUyFmLqWJUkWKe7kINlOjE9nlzhnRbGGljKNXJn6tlbtBmA5ZiE7RAvew10E2GEpU6qFquLSkb2yNSrVSdPeBpgi2479Jj1ilN8tOsHGnbCGmD/ZcZvjBW+p7j2vRHkXvgOL0a/9VUV/C9m/utY/KZqrr6ifPjcRZSNb9zDT1Hd5y5egXGmxOFVnN3R8hPNrBSrHxswHpHZwcURnyyiouI8ec42r1WIajTaq/aqksRqblurU877LzHnM/olx+qeI0FqYipWQ1QgyOyqS2itZ11W51BAJF9RIlxjSvW/6tT7xmx6FN/T8L/6il94CQYLbYsZcsYPomdLzswjqzH3KMd2yvSb5HWaXivR27/aMMRRxI/bt2Ko5066j31Nhr7w3G03ppHunjWrBRc8vjBVYP2WvkxWmUXyKV6ecRWvisz0alKqirTrKXV1DJe4Ww0TXQ3N730kfoout/Tf8pNePez+vXxFStSyKrsSFDEWvvqygam59ecwqfszxRuC9JT3E3+agyXRuKcIpMXOOrkzX9GsTQpYmjUqq2VGDEhmUAg3BIVSWsQOyN9peGFxaVUD03Do18rKbg2JH1BHpKkT2X4kWzFDf92oq/fWWjwHBdTh6dK1si294vzJJJ5m5O2kRWrwqNNDehoz4nN5xGdzggtbXuBPwF4nSswCktewBJsLnQchzMZuXKNGbjzw8fHAukk5pPuj3pVkbZG5cx+c61BrMHC8XUrYHGttr1L/W1pltiVKZyXAAJPWDKwte5ImO4DeXNS6lCtJtY659xa3tCEKeYx6mLxXiaYek1Woeyo9SeSjxMoHpPxx8XiTUe1yRYclA91R4AfG5kh6e9KziqtlP80mijv72I7z9POQYNdrmaucnUe3Ii06ehb8zfdFOkRwOMFT9k9lwBurWvb4Ajyl+4TFrURXQhlYAgjmDPmTEG7XlkeyvpdkP2eq3ZY9gnZWPLwBj1N42GqsM7otmIiPkUREQAREQAREQAREQA1uJxairlNLFOwVf6lgFIN7XGYXPnMygbkWwuIGu9Rxp42DMT5TthsRUDMACQDyAO4G95n/aKnO49V/7SZ5LxKtKF5NpbqT/AMn3+Rq6K/iivcuuOhjAWPrPm7jQtXrD92rV++Z9JNUu173185848eX+lYod1Wt/8hnpVpcO4oU63dFC6eicodjCzTk1J55p1ZpZJjWkyalcm3gLD5n8TLf9kVS+Ffwr/wD105SzNLW9lfFqdHB13rOERaqanxQWAA1Ym2wuZyUk0IlHC2Kx46tsTWHdVq/faZnRDTG4Y91ej99fzEx+Ir12IqMBlFWq7DMQAAzki55WvPfhVI0cTTYkMKVWmxKsGUhGVtGG40kNEzDPonEVcqMw3AYj0njQ4mxG1/Q/hOOH8Rp4imXptmSxvpqNPdK8jbl4zyw+CWwIw2KvYfs0NNBzZ11mY4/aSuasXDfC7pfkn8LlGFKSmupltj2tsB+vGa/FYrMQSAfXn3mbKlgSbf0XFev2dR62djNBx3GPTqFfs9RCBsbkWt/WKwADC19F2ItGOD8KrUaviPHbZiuIXFLwtKRlJXGw2HPbbxmWtZQNB+J9TIr9txCtlKUiclJiBmspqqWCG5N2Vcmbxb1OZT4hX/dpjfdrbc9d+U1yhJ8mvqUE5qLwSVMUDa/kZ6tYSJfypiQdaVJh3hyL+IubTcYXjDMovTsdiMwPqD3TsqM0IjWWdzZsLa8uf5zma5+LBRqjAAXubAfE934zz4Vx6nVc0we0BmAve4Gh+BI+IjtPUlhnXKEvZZtZkUcNcEnbb85jsbanYTOo41SBYacvSZv0l4jK2oKlT5z+y6/X/ZYWNHXPW+h7UaChdtrTX8bwmam4Gl1YfEH85shXXv8Akx+gInFVlykG2u888tburaVY1orfz+Jbyip7SPlDiCkORPKliijBkNj4gHz0NxN57QOHLQ4hXpp7gIK3N7BlDW9L2kbM9Yt6iqU4zXJpP6lbWXrtGZjeJ1KxGcg22sqJ90CZ3RvBGriaCAgFqijfxHd6zTSZ8Ip5bEIyuiizUywZTob3QH4yR4mkaUc8i84kW6A8TqVaVQVajVCjgAuQz2I2JABO3OSmS4y1LKIE4uL0sRETokREQAREQAREQAxKgXrNerFwPfRje19mH0mZTpKSCOrNv3KTA+jE6TwBYVOzn2FwrIPirb+czVzftdZb/iqIR8E3nkvGcq8q79X1Rqbd/wAUPgjrUAH1nzr0mS2Oxg/5lb6kz6JrnafPXTD/AHli/GpV+YvNb6N1vEtND/xb+j3IF5DTVz3RobzqZyp2nUzUpkI5Jmf1jDDKQxy9a/Z5Xyr2vOxt5Ca95swl8CT+7XX/ABU3/wAkTKR1LJ44TiJp1FbXskHQ5W9DrY+k74vipdi4W199b/QCYVVZ0G04sHS4/YZTYrXqkm2ZEC7C6gsWPeQGAHrLkp4j6d8qz2PJl4ep/eeof8WX/tlkUqkoa89VVssIQ9Tc2FKppre/fcH6AfSRD2n4QvgqjoStSh/OAg2utwKqnvBUk+aiSVWmu47S6yhUQ7PTqKfVSPxj9KWlrAzVgtLRRz9IMTf+tPhtsNBym36L9KMSXYZKVcBc5FWmCEC3U1bqy2UdblYHQh9bCRCk5sCe4fSdkxTIyujMrLqrKSjA94ZSCDryMu2244RnaeKcs+RJ+NccrLkyfZqZJfOMOEQtqmr01LItu0qsp7Qve9hMQ8VrtvWdA2ax93YgjYdxI9Jp8VxmtVAFWtVqWJI6ypUqWJ3IDsQCe8ATzSsTzvOwlKMcYOVW5S1G2fHAKu9QqxOZtTqACLm5tptMzhnHyjq62DgHQi6a6bAg7eMjxDGwG/6+EzaFKx0q0+W5sRK68qTUcp4GnlLZlhcA6S1MRVNFxTOZXC5AQQQpOt3YEG02GA4jTtYnKd7EEGRDonVyYpWzJUIWoQtM9q+Q9q19VAuSJOeH1kIAWtUAts2Vh/jW8xfGasqmnW2/34Gi4NOTpyy87mXS4hT07Y5zmvxJP3rnuAJMyaVMW/rdf+nT+oE5xNQAa1W8hlW/90X+czHq5/f9F4pPsfOntBxfWcRrtZl7QWzCx7Kqu3LaRySHp/RVeIYgJe2YHtEk3ZQW1Op1JmBwChTesBUvlsTp3jv8J6ratRt4Y5aV5FPV3qP4nHCOD1KzjJTzj4D4ybcNZaSuHw+ID2srUq5oZNOY2qA6aTd8GxWGQZUIB8dPnNpW4JVcX6mqwOxWk9QEeBUERuVeTe0R2nSi1zOvs6xAyVaZ7JD5spILHQAtmG48O+TKVtV4fWpOCqVUdddUZT4XBEl3Rzj5r5kcWqUwM3drcDyOksretqWlog3NDS3JG7iIksgiIiACIiACInemvOMXNxC2pSqzeyHKdN1JKMebMOuw6wAgbD3lLDUnmNpsqeHAHuqCdTYWv3eJ9Z5UEzv+tpsVpXM8dvrt16rqPm9zVKKpRUV0Rh1KNxafPfTelbimJH/Ex+KXn0e9KUb7WODGlxEVbdnEU8w/iVcjj5Kf7UvPRi503EqTftL7r+skW7xKCfYr5OXlOhE9FG3kJPfZDwahXxNU16S1erpqVDgMgLPYkqdGNgQL6anQ6T0OVRQhqZVxi5PBX5WbXCC+CrDuq0W+VRf+6fR1Xojg2XKcJhyvd1FEeey3HmNZQ+P4cKR4hRG1KqAOWiVbDmeXiZGp3Kq8kLnTcCLvt6TznsV+QM8DJSGy9vZM3+z0/iqffMsCk0rb2O1r4G3dUqfOxljUpRVtqsiyp7wRlhph8Qqdg+syc01/FqoyHyPj8o7Txkj1spMoKmEyj3hoP3TynnUC95+Ezl4X2QQynQc5xT4O7nKoBJ2uyINidWqMqjbmRL9ReMmV1xcsJmAAtufwnrScDlfzP5TPxvAKtHSqoRr5SvWUWdTa/aSm7FdOZFp0w+DUasdO6GltZOzlo2ZxQptVYDkNwNAPQSR8I6OU6lampRWuyghgSD4EXFx+c1eCxoTRbWPL8ZvOHcYyMHUFWXUFSAwPeM4Zb+YMzXEbiaq6U9kV1WtPWuiM7ifAVwmKYIiJlsbUxkFmXUAXNgQSNe+b/hpBUFdj62/1kfxvHDVbM5ao1gCz9XmIF7D+bRVAFzyvrM3o3jmao4PuhNuV8w/C8zPEE5pyT2XkW3Cr1wu3Thlxl36e8lVITzxj6HSd6LfSeOMb6TPRXrG6ifP3tB/3jiP4l+6s1/AV/nf7LfhM/wBoB/2jiP4x91ZidHB2z4L+InqVvtbQ/wDK8inq/wDJL4s36+9aZikDZRfmRdT6lCCfWYaDtGbJaO05HB2Lyda2KNh2VH97/NJh7NxdK7Hm6gei/wCsimLo2tJr7PaNsKT+9Uc/AKPwMnW+NWwxcy9VkniIk8rhERABERABOPtWtu6czDxCXbTQ2B/Xwma9JouVou2pZ+jLThePGeext+HkAE/CZYxAH+k1mCPZHOe5J7vifynmE4+sXk4Jvc93xnh+Mr/2tUQ+EpuRqlYAHwdXDD5Kf7MmdUN3/AfiZC/amP6GNrrWp8jcXVxvsN5ZcKWm6ptdxNSC0NYKUXb0EtL2J4VB11Q1XpsbLY0z1TKLHN1lrFwxIy6aG+t9NJ7LeiNPGYpmrDNRoBWZeTsxORDb9nRiRzC25z6BpUadlUIoCiygAAKOQUDQDynpFzcLHhJFVSp4eoxOvUjTEKfIXP0MprpNwDJW4gyLiDTemW62spHW1AWaoUa1mW40578rS+kRByHwnjxDB06lJkdQyMCpU7EEEEfMxinOUeguWJHyFW39TPKuNZIenXAPseNqURcoCGpk7lG1W/iPdPisjlRrmWsZZREa3Lm9jZthDt2qjmx8LCWbSXw+n5yt/ZVStg6R0Obrj/7lvwlj0gOZI/XiJUVt6jZOp40oyMvh9Pzmk6SVstGpqLZW0Xc6HTSbzTvP69JHOlTstNsoyk7HUt4Wv8OUXT9pIjXL0wlL3FQ5FOg3H6tO4wBYfnYj5zZ8W4u3W2q62A1t66988U4gnfbzk264lOlNwhHkYtSm4qSX5MMcKK32HLS34T0TBkm2UknQfozNONUD3h5a3nhVx1xp85FhxWtJ4cUJcqje50rYU03ytlvzFxp4ZhzmdhVA/Z/xXmqxeYFCbjMLi+l7G1xffzmfhDpeQeILXPWuoirnTk2NhfY+pm56Le/VsB7q7Xtv8+cj6nvm66OYtFeoXawIQX5bm8o7qH8MsEjhDbvIEzzhVDNoNB8dhMbiOIVUzG9rb7zE47jk6pFWopzOOYBO+3raanHcVCgLc3v429DtK6y4e661PPM9ClX0bbFPdN6wbH12BuC+h9BadejSdpj4D6zp0rrZsXWP/F9ABMjowvveY/Gb9R8Oio9kkVsnqk2bZPePnN7Rpbek0VHf1klwp92NoVA8eJUdvKTfoZSy4On45z8WaRLH0bmTrgVHLhqS9yL89fxk+2XrEe6ktODOiIk4gCIiACIiACdHS/6853nI8JQekSzYSfZrzLHhrxXXzPTBrp8ZkMZ5YYWBnLvPK3vI0T3Z0cyI+09b4Fz3VKJtfT3raL367yWbzVdKODfasPUo3Cl+rsxW47LBhfUHlbTvk/h+1zT+K80IrbQb9xCvYpWsuLHPPR+lQS2KVeV97P8AolVwDVxUKMKnV5SpJvlz3uCBb3hJ7TE3tZNVpfvQr6ck4IzftZ7z8TPGpijadSkxKzR6LyJljoUp7ZXvj1P/ACU+/Uleyw/bAhONS3/kr5+/UkL4lwpqL5SUOgN1YONRe2Yc+8cpY0ovTsRJvcuP2aU7YTDXv7jnTxqNLFobaHT9dxlYeyTiBq0SpFhQyorDne7m47wecs+lc9x8dCf8QvK6ssVHkl036ux7s5A3/Xxkc6QICo0vdlBPmQNxpfkJIz5L/h/KaDpTSvRbUnTTcW8Yul7cX7yLepyozS7MqTpTWAxVUDZOwLm5JUdok+enpNMuOF9j6WMy+N1+tZnsFDE6DbcfDnNWlLuuJbVbaFSbk0ZuhBKkovoZpxqjcG/j2fLSeb49iOzp4gX+ZmY3HMXUQpUxVd6Z0KtVqMpHcQSQR5zXVqdgQD84mNpTgsuI44009jaPi89Oibe6rJe5Nyrb6999ps+HtcWmlw6aLbbX6zcYCUt/hy2K65SxhGY+gm/6HC7VLOyGybBWvq24YEESPVDebnovcdae4Xvy0uZnrqOaL+XmPcIwrqOfeRvpL0oOKrkgL1aXROwilgD7zFdddSNQAD5zpWcClTNlHvXsSCdrZtOVtLGR7BIdbk+U2VTEsyhSdBtpb585srehCjTjGK2SJtxWnKbeSN8epE1M2moA08PrNh0dXsHz/CTjoj0Sw+MSo1dCxVlAsxXcX5TB4vwClha706IIQWNiSxuVUnU8py5WmGe5b2UnUil1warD0/rMunjT1qjxE9aOEOW9prEbLVzcwdoxRg5PCJrTRLq6XEnmFSyKO5VHylYUekCsQGW2ovbW0tGjUDKGUgqQCCNiOREtKVNwzlEG5fI7xER8hiIiACIiACdlE6zg35H8vWVnFradzZzpU+bxj5NMlWlRU60ZS5f0e9AaGcRRrgb6frwnnxLiHV02cDVR3aDx8Z5ZGxuJVfC0PPwexpJV4JasrBkDDE7CdMRRtr5fofGRipxNqm9Rj4Xt8hoJ4VMaVHvkW27RPlvNlZeidenVhVlUWU08JPo88zOVuP0nmGl77dCTk2tM3DtNbgqpakrNuVU92p8OU2OGEtLuGLiT+HkTbV5pL96nOIr5RNd9sDMRcX7r6/CRv2q9IHw9FEpkhqpYXG4VQL/eAlRUuJ1FYMGIINwRoQfONRUnui4p29OUMyeG+yJh7V8G7YqiwViOqOoBI0duYHjITjsPUc3ZXvpa4P8AlEtWp0vqfyOcSptV0p5rXsxcKXsdNjfzlXYnHPVbNUdqjHm7Fz8z8po7C2lWju8Iz109FRrsT/2WVPs1KotQqC7qwGZSbZbXsDcestHBY8GfNgXwk99mHF6jVmoXJUJnA3tYgG3h2hFXvClCDqKW4UbrdRaLlNYTQdI8X/NNPXF4nJq7BR4m313mq4hWpVhkFVQW532HO1+dtB5ypoUptppbCrqrHQ1ndlV8ew6oSitcBh4dxP1mrWSvp9gVTEMR+0EPy1+l/WRgkBb3lrncoUtOxxUrX2VV8i2v95jPJEJPwnulZBtmudNbW+U4pPcgeO+07t0YrL7G4NJero5bbPm0t2sx08gLTOwiafoyT4DoOtTDUiH6twLnNqpzEkXG4IvvO9LodUF1BpN/DUH0YAzJ8QqxjUcXJZ+KI9WyuJrVGDaI5WT9Gbbo3VRaWKLAXFJip1GuVtAeUzqnRKobBso8z+U6Y/gww+FrAHVkNzty0Hzhb2k5etOOw3aW9anUy4lc0eydfKe4o3YDwnligL6d85pVf5y+4HIb8r2mnUEl3FtN7osX2c4a1Osbbuo/uqf802PSDosKxDhlV9AQxNmA21Fyp8bEbec2/BcRhUpr1DBFIDZcurXHvMSLlvWdsPile97mxIzc9Ocwt36RynHTCljH/b9Xma+ysHBJyfToQ1uB1qansMbD9lRVv5FbE/3ZW2OuKzAgg3IItYjwIOo8p9EBR33lT+0To+/2s1adFsjqpYqpZc4LBvdGhIC+sf4FxSdzceHOPTmiXWpJRzEi/wBoZrXN7aDbaXRwOjlw1EWtamn3RKgwPCqrsFWmxJNvdb8RLqorZVXuAHwFpvJckUdw+SO0REbIoiIgAiIgAiIgAnDoCLEXB0InMQArfGU6qVXCqVGZgLiwtc2sTvpMvhnDqz1UuLqGUnTS19b3k9IiPU6rhDTzI0reLnr/AACIQkbMbdx1+usRIs6UKntLJNhUlD2WRL2i8CfE0ldbu1MnQAk2bci3iBKz/kKqdBTcnwVr/SXzObyJKxjnMXhFzbcZdKnoqQ1dnnH4K747wRqPA+qy2YMjuDoRdwTfyFh6Sr6e/dPpGpTDAggEEWIIuCDuCDuJHcV7PME5v1ZT+Bio+BuJaW01RWCpq1fFk5Pm239Smmo5dCRfwIb6EyZ+yWgwxlRwDYUSCfEulh8j8DJfh/Zxgl3ps/8AE7EeoWwM3+B4fTooEpItNRyUWHr3nxMlVrmM4OKTGFsQrpNxCoMZUDaqAgW/IZRfXxN5rq2L00Hx1li4vhtKrbrEViNiRr8Z0ocGoobrSUEc7X+sKV1CEEtPIanTcnnJHx0aGLwlEsclUJYMQSCLnKGXci2xGuvORQcPVGZLAlGKnnqpINr8riWvIFxvo7VSq7gFkdmbMutrm9iNx9JUXDftL5ka8p5p5XNGrOGvpl+V5lcG6N0qlbtjKApc2A1tb4bxRwzmws3lYyT9HOEMhLuCLjKAdyDa+nLaNwy3sVlopusl06m1wddWFhoBoBtoNpl28Z5phVG2k9gi9/ynnNzwe+VR/wAbeX03PT431u4rEsGLi+ICnTqudRSRqh5XsCbeF5VHEumOKrqys4CNuiooFt7XILet5afFeGrVo1adyOsUrfuvtoN5WGL6C4tG0plxfQoQwP4j1E0llbXVvQVOomvv5EmzlY1pyb0t+/H2yYPA+HviKopCxJDEXIXYXOpnrx/gT4V1D6dYGIsyki1r7HTlJR0J6K1qVfrqq5AqsACRmJItsNhvMvp30Xq12SrRXPlUqygjNve4vuPCXS8bwMvOfwZvjNvaq6/gxjG+OWfLsR7hvTHF0qIpqaJVRlDFL1ANh+1YnxIkt6I0TVoCozWbMwJGgNuem0glHo9iAbdTUv8AwP8AlLM6M4FqOGRHFm7RI7rnwlZS4ZQuG1KOM88bEG3vbmnP2tvsbFaFt3J+M5pJlFgTO0S2suG0LLPhJ5fNtjte7qV/bOSZxESxIoiIgAiIgAiIgAiIgAiIgAiIgAiIgAiIgAiIgAiIgAiIgAiIgAiIgAiIgAiIgAnIacRADkmcREAEREAEREAEREAERE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jpeg;base64,/9j/4AAQSkZJRgABAQAAAQABAAD/2wCEAAkGBhQSERUUExQWFRUUGBUXFxgYGBcUFxgcGBoXGhUWGBgXHyYfFxojHBUVIC8gIycqLCwsFh4xNTAqNSYsLCkBCQoKDgwOGg8PGiwkHyQ0MSwqNSwpLCw0KSwvLC8sLCwsLCwsLCwsLC4sLCwsLCwsLCwpLCwsLCwsLCwsLCwsLP/AABEIAKkBKgMBIgACEQEDEQH/xAAcAAEAAgIDAQAAAAAAAAAAAAAABgcEBQECAwj/xABIEAACAQIEAgcFBQMJBgcAAAABAgADEQQSITEFQQYTIlFhcYEHMpGhsRSywdHwQlJyFSMkM4KSotLhJTViY3PCFlN0o7PD8f/EABsBAAEFAQEAAAAAAAAAAAAAAAACAwQFBgEH/8QAMhEAAgEDAgQCCgICAwAAAAAAAAECAwQREiEFMUFRE7EGIjJhcYGRocHwI+FC0TNScv/aAAwDAQACEQMRAD8Am0REsCuEREAEREAEREAEREAEREAEREAEREAEREAEREAEREAEREAEREAEREAEREAEREAEREAEREAEREAEREAEREAEREAEREAESNdOemB4fTpsKQqGozLYsVAygG+gudxNF0d9qT4jFUqD4dEFVguZXclbgkaNodo26kU8DipyayiwoidalPMCDzBGm+vdHGNo7X/Q1iQX+XKyVKiIPcdkHbYEgHS5HObTAcSq1KqLU2dsp1YnYncnwkKncSnLlsS6lvoWSTROVTSDJiZEPKviFQZnZUXQZmYKuu2pNpq6fS/CNX+zjEIanIX7JP7of3c2m1/K81vtB6OPiqKPSGZ6DFhTOoqKbZltzbsjS4uMw5iYvDaeB4rhupNBaD0r3RFCNRLE3akbdpC17q3O4IBAM702HVFYyyakRaUx0l45xHBVRhnxLMEVcpUr2kN8jMSM19CLMSRa1yLE6n/xpjDvXqHxuPwjsKal1EuDRfpE4lMdEOlGKfHYdGr1WV6iqyliVIO9xLnnKkNDxkS1gRERs4IiIAIiIAJGOlnT6lgKi03pu7Mubs5QALkDVtzodpJ5S/tfrXxy6MpWmg1IIOrEMoBNl12OtwdBGqsnFbD1GKlLDLB6K9PqWOqNTSnURkXMc2Ui1wN1O+oknlNexxx9tqaMxNIgEWAAzLdnudtABbW52lyxVOTkssTVioywhERFjYiIgAiIgAiIgAiIgAidaeKYMQELDT/82mUzMRqlv1y2+hmYrekVOlcug4PnjOV5FkuHy8NTzzWTHg9/Ic9h8ZyBKT6XdNKtfEOoJFNGZaa30AU2zEDQsbXue+wmmbwQIx1G09sPGqdUUadPJUyFmLqWJUkWKe7kINlOjE9nlzhnRbGGljKNXJn6tlbtBmA5ZiE7RAvew10E2GEpU6qFquLSkb2yNSrVSdPeBpgi2479Jj1ilN8tOsHGnbCGmD/ZcZvjBW+p7j2vRHkXvgOL0a/9VUV/C9m/utY/KZqrr6ifPjcRZSNb9zDT1Hd5y5egXGmxOFVnN3R8hPNrBSrHxswHpHZwcURnyyiouI8ec42r1WIajTaq/aqksRqblurU877LzHnM/olx+qeI0FqYipWQ1QgyOyqS2itZ11W51BAJF9RIlxjSvW/6tT7xmx6FN/T8L/6il94CQYLbYsZcsYPomdLzswjqzH3KMd2yvSb5HWaXivR27/aMMRRxI/bt2Ko5066j31Nhr7w3G03ppHunjWrBRc8vjBVYP2WvkxWmUXyKV6ecRWvisz0alKqirTrKXV1DJe4Ww0TXQ3N730kfoout/Tf8pNePez+vXxFStSyKrsSFDEWvvqygam59ecwqfszxRuC9JT3E3+agyXRuKcIpMXOOrkzX9GsTQpYmjUqq2VGDEhmUAg3BIVSWsQOyN9peGFxaVUD03Do18rKbg2JH1BHpKkT2X4kWzFDf92oq/fWWjwHBdTh6dK1si294vzJJJ5m5O2kRWrwqNNDehoz4nN5xGdzggtbXuBPwF4nSswCktewBJsLnQchzMZuXKNGbjzw8fHAukk5pPuj3pVkbZG5cx+c61BrMHC8XUrYHGttr1L/W1pltiVKZyXAAJPWDKwte5ImO4DeXNS6lCtJtY659xa3tCEKeYx6mLxXiaYek1Woeyo9SeSjxMoHpPxx8XiTUe1yRYclA91R4AfG5kh6e9KziqtlP80mijv72I7z9POQYNdrmaucnUe3Ii06ehb8zfdFOkRwOMFT9k9lwBurWvb4Ajyl+4TFrURXQhlYAgjmDPmTEG7XlkeyvpdkP2eq3ZY9gnZWPLwBj1N42GqsM7otmIiPkUREQAREQAREQAREQA1uJxairlNLFOwVf6lgFIN7XGYXPnMygbkWwuIGu9Rxp42DMT5TthsRUDMACQDyAO4G95n/aKnO49V/7SZ5LxKtKF5NpbqT/AMn3+Rq6K/iivcuuOhjAWPrPm7jQtXrD92rV++Z9JNUu173185848eX+lYod1Wt/8hnpVpcO4oU63dFC6eicodjCzTk1J55p1ZpZJjWkyalcm3gLD5n8TLf9kVS+Ffwr/wD105SzNLW9lfFqdHB13rOERaqanxQWAA1Ym2wuZyUk0IlHC2Kx46tsTWHdVq/faZnRDTG4Y91ej99fzEx+Ir12IqMBlFWq7DMQAAzki55WvPfhVI0cTTYkMKVWmxKsGUhGVtGG40kNEzDPonEVcqMw3AYj0njQ4mxG1/Q/hOOH8Rp4imXptmSxvpqNPdK8jbl4zyw+CWwIw2KvYfs0NNBzZ11mY4/aSuasXDfC7pfkn8LlGFKSmupltj2tsB+vGa/FYrMQSAfXn3mbKlgSbf0XFev2dR62djNBx3GPTqFfs9RCBsbkWt/WKwADC19F2ItGOD8KrUaviPHbZiuIXFLwtKRlJXGw2HPbbxmWtZQNB+J9TIr9txCtlKUiclJiBmspqqWCG5N2Vcmbxb1OZT4hX/dpjfdrbc9d+U1yhJ8mvqUE5qLwSVMUDa/kZ6tYSJfypiQdaVJh3hyL+IubTcYXjDMovTsdiMwPqD3TsqM0IjWWdzZsLa8uf5zma5+LBRqjAAXubAfE934zz4Vx6nVc0we0BmAve4Gh+BI+IjtPUlhnXKEvZZtZkUcNcEnbb85jsbanYTOo41SBYacvSZv0l4jK2oKlT5z+y6/X/ZYWNHXPW+h7UaChdtrTX8bwmam4Gl1YfEH85shXXv8Akx+gInFVlykG2u888tburaVY1orfz+Jbyip7SPlDiCkORPKliijBkNj4gHz0NxN57QOHLQ4hXpp7gIK3N7BlDW9L2kbM9Yt6iqU4zXJpP6lbWXrtGZjeJ1KxGcg22sqJ90CZ3RvBGriaCAgFqijfxHd6zTSZ8Ip5bEIyuiizUywZTob3QH4yR4mkaUc8i84kW6A8TqVaVQVajVCjgAuQz2I2JABO3OSmS4y1LKIE4uL0sRETokREQAREQAREQAxKgXrNerFwPfRje19mH0mZTpKSCOrNv3KTA+jE6TwBYVOzn2FwrIPirb+czVzftdZb/iqIR8E3nkvGcq8q79X1Rqbd/wAUPgjrUAH1nzr0mS2Oxg/5lb6kz6JrnafPXTD/AHli/GpV+YvNb6N1vEtND/xb+j3IF5DTVz3RobzqZyp2nUzUpkI5Jmf1jDDKQxy9a/Z5Xyr2vOxt5Ca95swl8CT+7XX/ABU3/wAkTKR1LJ44TiJp1FbXskHQ5W9DrY+k74vipdi4W199b/QCYVVZ0G04sHS4/YZTYrXqkm2ZEC7C6gsWPeQGAHrLkp4j6d8qz2PJl4ep/eeof8WX/tlkUqkoa89VVssIQ9Tc2FKppre/fcH6AfSRD2n4QvgqjoStSh/OAg2utwKqnvBUk+aiSVWmu47S6yhUQ7PTqKfVSPxj9KWlrAzVgtLRRz9IMTf+tPhtsNBym36L9KMSXYZKVcBc5FWmCEC3U1bqy2UdblYHQh9bCRCk5sCe4fSdkxTIyujMrLqrKSjA94ZSCDryMu2244RnaeKcs+RJ+NccrLkyfZqZJfOMOEQtqmr01LItu0qsp7Qve9hMQ8VrtvWdA2ax93YgjYdxI9Jp8VxmtVAFWtVqWJI6ypUqWJ3IDsQCe8ATzSsTzvOwlKMcYOVW5S1G2fHAKu9QqxOZtTqACLm5tptMzhnHyjq62DgHQi6a6bAg7eMjxDGwG/6+EzaFKx0q0+W5sRK68qTUcp4GnlLZlhcA6S1MRVNFxTOZXC5AQQQpOt3YEG02GA4jTtYnKd7EEGRDonVyYpWzJUIWoQtM9q+Q9q19VAuSJOeH1kIAWtUAts2Vh/jW8xfGasqmnW2/34Gi4NOTpyy87mXS4hT07Y5zmvxJP3rnuAJMyaVMW/rdf+nT+oE5xNQAa1W8hlW/90X+czHq5/f9F4pPsfOntBxfWcRrtZl7QWzCx7Kqu3LaRySHp/RVeIYgJe2YHtEk3ZQW1Op1JmBwChTesBUvlsTp3jv8J6ratRt4Y5aV5FPV3qP4nHCOD1KzjJTzj4D4ybcNZaSuHw+ID2srUq5oZNOY2qA6aTd8GxWGQZUIB8dPnNpW4JVcX6mqwOxWk9QEeBUERuVeTe0R2nSi1zOvs6xAyVaZ7JD5spILHQAtmG48O+TKVtV4fWpOCqVUdddUZT4XBEl3Rzj5r5kcWqUwM3drcDyOksretqWlog3NDS3JG7iIksgiIiACIiACInemvOMXNxC2pSqzeyHKdN1JKMebMOuw6wAgbD3lLDUnmNpsqeHAHuqCdTYWv3eJ9Z5UEzv+tpsVpXM8dvrt16rqPm9zVKKpRUV0Rh1KNxafPfTelbimJH/Ex+KXn0e9KUb7WODGlxEVbdnEU8w/iVcjj5Kf7UvPRi503EqTftL7r+skW7xKCfYr5OXlOhE9FG3kJPfZDwahXxNU16S1erpqVDgMgLPYkqdGNgQL6anQ6T0OVRQhqZVxi5PBX5WbXCC+CrDuq0W+VRf+6fR1Xojg2XKcJhyvd1FEeey3HmNZQ+P4cKR4hRG1KqAOWiVbDmeXiZGp3Kq8kLnTcCLvt6TznsV+QM8DJSGy9vZM3+z0/iqffMsCk0rb2O1r4G3dUqfOxljUpRVtqsiyp7wRlhph8Qqdg+syc01/FqoyHyPj8o7Txkj1spMoKmEyj3hoP3TynnUC95+Ezl4X2QQynQc5xT4O7nKoBJ2uyINidWqMqjbmRL9ReMmV1xcsJmAAtufwnrScDlfzP5TPxvAKtHSqoRr5SvWUWdTa/aSm7FdOZFp0w+DUasdO6GltZOzlo2ZxQptVYDkNwNAPQSR8I6OU6lampRWuyghgSD4EXFx+c1eCxoTRbWPL8ZvOHcYyMHUFWXUFSAwPeM4Zb+YMzXEbiaq6U9kV1WtPWuiM7ifAVwmKYIiJlsbUxkFmXUAXNgQSNe+b/hpBUFdj62/1kfxvHDVbM5ao1gCz9XmIF7D+bRVAFzyvrM3o3jmao4PuhNuV8w/C8zPEE5pyT2XkW3Cr1wu3Thlxl36e8lVITzxj6HSd6LfSeOMb6TPRXrG6ifP3tB/3jiP4l+6s1/AV/nf7LfhM/wBoB/2jiP4x91ZidHB2z4L+InqVvtbQ/wDK8inq/wDJL4s36+9aZikDZRfmRdT6lCCfWYaDtGbJaO05HB2Lyda2KNh2VH97/NJh7NxdK7Hm6gei/wCsimLo2tJr7PaNsKT+9Uc/AKPwMnW+NWwxcy9VkniIk8rhERABERABOPtWtu6czDxCXbTQ2B/Xwma9JouVou2pZ+jLThePGeext+HkAE/CZYxAH+k1mCPZHOe5J7vifynmE4+sXk4Jvc93xnh+Mr/2tUQ+EpuRqlYAHwdXDD5Kf7MmdUN3/AfiZC/amP6GNrrWp8jcXVxvsN5ZcKWm6ptdxNSC0NYKUXb0EtL2J4VB11Q1XpsbLY0z1TKLHN1lrFwxIy6aG+t9NJ7LeiNPGYpmrDNRoBWZeTsxORDb9nRiRzC25z6BpUadlUIoCiygAAKOQUDQDynpFzcLHhJFVSp4eoxOvUjTEKfIXP0MprpNwDJW4gyLiDTemW62spHW1AWaoUa1mW40578rS+kRByHwnjxDB06lJkdQyMCpU7EEEEfMxinOUeguWJHyFW39TPKuNZIenXAPseNqURcoCGpk7lG1W/iPdPisjlRrmWsZZREa3Lm9jZthDt2qjmx8LCWbSXw+n5yt/ZVStg6R0Obrj/7lvwlj0gOZI/XiJUVt6jZOp40oyMvh9Pzmk6SVstGpqLZW0Xc6HTSbzTvP69JHOlTstNsoyk7HUt4Wv8OUXT9pIjXL0wlL3FQ5FOg3H6tO4wBYfnYj5zZ8W4u3W2q62A1t66988U4gnfbzk264lOlNwhHkYtSm4qSX5MMcKK32HLS34T0TBkm2UknQfozNONUD3h5a3nhVx1xp85FhxWtJ4cUJcqje50rYU03ytlvzFxp4ZhzmdhVA/Z/xXmqxeYFCbjMLi+l7G1xffzmfhDpeQeILXPWuoirnTk2NhfY+pm56Le/VsB7q7Xtv8+cj6nvm66OYtFeoXawIQX5bm8o7qH8MsEjhDbvIEzzhVDNoNB8dhMbiOIVUzG9rb7zE47jk6pFWopzOOYBO+3raanHcVCgLc3v429DtK6y4e661PPM9ClX0bbFPdN6wbH12BuC+h9BadejSdpj4D6zp0rrZsXWP/F9ABMjowvveY/Gb9R8Oio9kkVsnqk2bZPePnN7Rpbek0VHf1klwp92NoVA8eJUdvKTfoZSy4On45z8WaRLH0bmTrgVHLhqS9yL89fxk+2XrEe6ktODOiIk4gCIiACIiACdHS/6853nI8JQekSzYSfZrzLHhrxXXzPTBrp8ZkMZ5YYWBnLvPK3vI0T3Z0cyI+09b4Fz3VKJtfT3raL367yWbzVdKODfasPUo3Cl+rsxW47LBhfUHlbTvk/h+1zT+K80IrbQb9xCvYpWsuLHPPR+lQS2KVeV97P8AolVwDVxUKMKnV5SpJvlz3uCBb3hJ7TE3tZNVpfvQr6ck4IzftZ7z8TPGpijadSkxKzR6LyJljoUp7ZXvj1P/ACU+/Uleyw/bAhONS3/kr5+/UkL4lwpqL5SUOgN1YONRe2Yc+8cpY0ovTsRJvcuP2aU7YTDXv7jnTxqNLFobaHT9dxlYeyTiBq0SpFhQyorDne7m47wecs+lc9x8dCf8QvK6ssVHkl036ux7s5A3/Xxkc6QICo0vdlBPmQNxpfkJIz5L/h/KaDpTSvRbUnTTcW8Yul7cX7yLepyozS7MqTpTWAxVUDZOwLm5JUdok+enpNMuOF9j6WMy+N1+tZnsFDE6DbcfDnNWlLuuJbVbaFSbk0ZuhBKkovoZpxqjcG/j2fLSeb49iOzp4gX+ZmY3HMXUQpUxVd6Z0KtVqMpHcQSQR5zXVqdgQD84mNpTgsuI44009jaPi89Oibe6rJe5Nyrb6999ps+HtcWmlw6aLbbX6zcYCUt/hy2K65SxhGY+gm/6HC7VLOyGybBWvq24YEESPVDebnovcdae4Xvy0uZnrqOaL+XmPcIwrqOfeRvpL0oOKrkgL1aXROwilgD7zFdddSNQAD5zpWcClTNlHvXsSCdrZtOVtLGR7BIdbk+U2VTEsyhSdBtpb585srehCjTjGK2SJtxWnKbeSN8epE1M2moA08PrNh0dXsHz/CTjoj0Sw+MSo1dCxVlAsxXcX5TB4vwClha706IIQWNiSxuVUnU8py5WmGe5b2UnUil1warD0/rMunjT1qjxE9aOEOW9prEbLVzcwdoxRg5PCJrTRLq6XEnmFSyKO5VHylYUekCsQGW2ovbW0tGjUDKGUgqQCCNiOREtKVNwzlEG5fI7xER8hiIiACIiACdlE6zg35H8vWVnFradzZzpU+bxj5NMlWlRU60ZS5f0e9AaGcRRrgb6frwnnxLiHV02cDVR3aDx8Z5ZGxuJVfC0PPwexpJV4JasrBkDDE7CdMRRtr5fofGRipxNqm9Rj4Xt8hoJ4VMaVHvkW27RPlvNlZeidenVhVlUWU08JPo88zOVuP0nmGl77dCTk2tM3DtNbgqpakrNuVU92p8OU2OGEtLuGLiT+HkTbV5pL96nOIr5RNd9sDMRcX7r6/CRv2q9IHw9FEpkhqpYXG4VQL/eAlRUuJ1FYMGIINwRoQfONRUnui4p29OUMyeG+yJh7V8G7YqiwViOqOoBI0duYHjITjsPUc3ZXvpa4P8AlEtWp0vqfyOcSptV0p5rXsxcKXsdNjfzlXYnHPVbNUdqjHm7Fz8z8po7C2lWju8Iz109FRrsT/2WVPs1KotQqC7qwGZSbZbXsDcestHBY8GfNgXwk99mHF6jVmoXJUJnA3tYgG3h2hFXvClCDqKW4UbrdRaLlNYTQdI8X/NNPXF4nJq7BR4m313mq4hWpVhkFVQW532HO1+dtB5ypoUptppbCrqrHQ1ndlV8ew6oSitcBh4dxP1mrWSvp9gVTEMR+0EPy1+l/WRgkBb3lrncoUtOxxUrX2VV8i2v95jPJEJPwnulZBtmudNbW+U4pPcgeO+07t0YrL7G4NJero5bbPm0t2sx08gLTOwiafoyT4DoOtTDUiH6twLnNqpzEkXG4IvvO9LodUF1BpN/DUH0YAzJ8QqxjUcXJZ+KI9WyuJrVGDaI5WT9Gbbo3VRaWKLAXFJip1GuVtAeUzqnRKobBso8z+U6Y/gww+FrAHVkNzty0Hzhb2k5etOOw3aW9anUy4lc0eydfKe4o3YDwnligL6d85pVf5y+4HIb8r2mnUEl3FtN7osX2c4a1Osbbuo/uqf802PSDosKxDhlV9AQxNmA21Fyp8bEbec2/BcRhUpr1DBFIDZcurXHvMSLlvWdsPile97mxIzc9Ocwt36RynHTCljH/b9Xma+ysHBJyfToQ1uB1qansMbD9lRVv5FbE/3ZW2OuKzAgg3IItYjwIOo8p9EBR33lT+0To+/2s1adFsjqpYqpZc4LBvdGhIC+sf4FxSdzceHOPTmiXWpJRzEi/wBoZrXN7aDbaXRwOjlw1EWtamn3RKgwPCqrsFWmxJNvdb8RLqorZVXuAHwFpvJckUdw+SO0REbIoiIgAiIgAiIgAnDoCLEXB0InMQArfGU6qVXCqVGZgLiwtc2sTvpMvhnDqz1UuLqGUnTS19b3k9IiPU6rhDTzI0reLnr/AACIQkbMbdx1+usRIs6UKntLJNhUlD2WRL2i8CfE0ldbu1MnQAk2bci3iBKz/kKqdBTcnwVr/SXzObyJKxjnMXhFzbcZdKnoqQ1dnnH4K747wRqPA+qy2YMjuDoRdwTfyFh6Sr6e/dPpGpTDAggEEWIIuCDuCDuJHcV7PME5v1ZT+Bio+BuJaW01RWCpq1fFk5Pm239Smmo5dCRfwIb6EyZ+yWgwxlRwDYUSCfEulh8j8DJfh/Zxgl3ps/8AE7EeoWwM3+B4fTooEpItNRyUWHr3nxMlVrmM4OKTGFsQrpNxCoMZUDaqAgW/IZRfXxN5rq2L00Hx1li4vhtKrbrEViNiRr8Z0ocGoobrSUEc7X+sKV1CEEtPIanTcnnJHx0aGLwlEsclUJYMQSCLnKGXci2xGuvORQcPVGZLAlGKnnqpINr8riWvIFxvo7VSq7gFkdmbMutrm9iNx9JUXDftL5ka8p5p5XNGrOGvpl+V5lcG6N0qlbtjKApc2A1tb4bxRwzmws3lYyT9HOEMhLuCLjKAdyDa+nLaNwy3sVlopusl06m1wddWFhoBoBtoNpl28Z5phVG2k9gi9/ynnNzwe+VR/wAbeX03PT431u4rEsGLi+ICnTqudRSRqh5XsCbeF5VHEumOKrqys4CNuiooFt7XILet5afFeGrVo1adyOsUrfuvtoN5WGL6C4tG0plxfQoQwP4j1E0llbXVvQVOomvv5EmzlY1pyb0t+/H2yYPA+HviKopCxJDEXIXYXOpnrx/gT4V1D6dYGIsyki1r7HTlJR0J6K1qVfrqq5AqsACRmJItsNhvMvp30Xq12SrRXPlUqygjNve4vuPCXS8bwMvOfwZvjNvaq6/gxjG+OWfLsR7hvTHF0qIpqaJVRlDFL1ANh+1YnxIkt6I0TVoCozWbMwJGgNuem0glHo9iAbdTUv8AwP8AlLM6M4FqOGRHFm7RI7rnwlZS4ZQuG1KOM88bEG3vbmnP2tvsbFaFt3J+M5pJlFgTO0S2suG0LLPhJ5fNtjte7qV/bOSZxESxIoiIgAiIgAiIgAiIgAiIgAiIgAiIgAiIgAiIgAiIgAiIgAiIgAiIgAiIgAiIgAnIacRADkmcREAEREAEREAEREAEREA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ata:image/jpeg;base64,/9j/4AAQSkZJRgABAQAAAQABAAD/2wCEAAkGBhQSERUUExQWFRUUGBUXFxgYGBcUFxgcGBoXGhUWGBgXHyYfFxojHBUVIC8gIycqLCwsFh4xNTAqNSYsLCkBCQoKDgwOGg8PGiwkHyQ0MSwqNSwpLCw0KSwvLC8sLCwsLCwsLCwsLC4sLCwsLCwsLCwpLCwsLCwsLCwsLCwsLP/AABEIAKkBKgMBIgACEQEDEQH/xAAcAAEAAgIDAQAAAAAAAAAAAAAABgcEBQECAwj/xABIEAACAQIEAgcFBQMJBgcAAAABAgADEQQSITEFQQYTIlFhcYEHMpGhsRSywdHwQlJyFSMkM4KSotLhJTViY3PCFlN0o7PD8f/EABsBAAEFAQEAAAAAAAAAAAAAAAACAwQFBgEH/8QAMhEAAgEDAgQCCgICAwAAAAAAAAECAwQREiEFMUFRE7EGIjJhcYGRocHwI+FC0TNScv/aAAwDAQACEQMRAD8Am0REsCuEREAEREAEREAEREAEREAEREAEREAEREAEREAEREAEREAEREAEREAEREAEREAEREAEREAEREAEREAEREAEREAEREAESNdOemB4fTpsKQqGozLYsVAygG+gudxNF0d9qT4jFUqD4dEFVguZXclbgkaNodo26kU8DipyayiwoidalPMCDzBGm+vdHGNo7X/Q1iQX+XKyVKiIPcdkHbYEgHS5HObTAcSq1KqLU2dsp1YnYncnwkKncSnLlsS6lvoWSTROVTSDJiZEPKviFQZnZUXQZmYKuu2pNpq6fS/CNX+zjEIanIX7JP7of3c2m1/K81vtB6OPiqKPSGZ6DFhTOoqKbZltzbsjS4uMw5iYvDaeB4rhupNBaD0r3RFCNRLE3akbdpC17q3O4IBAM702HVFYyyakRaUx0l45xHBVRhnxLMEVcpUr2kN8jMSM19CLMSRa1yLE6n/xpjDvXqHxuPwjsKal1EuDRfpE4lMdEOlGKfHYdGr1WV6iqyliVIO9xLnnKkNDxkS1gRERs4IiIAIiIAJGOlnT6lgKi03pu7Mubs5QALkDVtzodpJ5S/tfrXxy6MpWmg1IIOrEMoBNl12OtwdBGqsnFbD1GKlLDLB6K9PqWOqNTSnURkXMc2Ui1wN1O+oknlNexxx9tqaMxNIgEWAAzLdnudtABbW52lyxVOTkssTVioywhERFjYiIgAiIgAiIgAiIgAidaeKYMQELDT/82mUzMRqlv1y2+hmYrekVOlcug4PnjOV5FkuHy8NTzzWTHg9/Ic9h8ZyBKT6XdNKtfEOoJFNGZaa30AU2zEDQsbXue+wmmbwQIx1G09sPGqdUUadPJUyFmLqWJUkWKe7kINlOjE9nlzhnRbGGljKNXJn6tlbtBmA5ZiE7RAvew10E2GEpU6qFquLSkb2yNSrVSdPeBpgi2479Jj1ilN8tOsHGnbCGmD/ZcZvjBW+p7j2vRHkXvgOL0a/9VUV/C9m/utY/KZqrr6ifPjcRZSNb9zDT1Hd5y5egXGmxOFVnN3R8hPNrBSrHxswHpHZwcURnyyiouI8ec42r1WIajTaq/aqksRqblurU877LzHnM/olx+qeI0FqYipWQ1QgyOyqS2itZ11W51BAJF9RIlxjSvW/6tT7xmx6FN/T8L/6il94CQYLbYsZcsYPomdLzswjqzH3KMd2yvSb5HWaXivR27/aMMRRxI/bt2Ko5066j31Nhr7w3G03ppHunjWrBRc8vjBVYP2WvkxWmUXyKV6ecRWvisz0alKqirTrKXV1DJe4Ww0TXQ3N730kfoout/Tf8pNePez+vXxFStSyKrsSFDEWvvqygam59ecwqfszxRuC9JT3E3+agyXRuKcIpMXOOrkzX9GsTQpYmjUqq2VGDEhmUAg3BIVSWsQOyN9peGFxaVUD03Do18rKbg2JH1BHpKkT2X4kWzFDf92oq/fWWjwHBdTh6dK1si294vzJJJ5m5O2kRWrwqNNDehoz4nN5xGdzggtbXuBPwF4nSswCktewBJsLnQchzMZuXKNGbjzw8fHAukk5pPuj3pVkbZG5cx+c61BrMHC8XUrYHGttr1L/W1pltiVKZyXAAJPWDKwte5ImO4DeXNS6lCtJtY659xa3tCEKeYx6mLxXiaYek1Woeyo9SeSjxMoHpPxx8XiTUe1yRYclA91R4AfG5kh6e9KziqtlP80mijv72I7z9POQYNdrmaucnUe3Ii06ehb8zfdFOkRwOMFT9k9lwBurWvb4Ajyl+4TFrURXQhlYAgjmDPmTEG7XlkeyvpdkP2eq3ZY9gnZWPLwBj1N42GqsM7otmIiPkUREQAREQAREQAREQA1uJxairlNLFOwVf6lgFIN7XGYXPnMygbkWwuIGu9Rxp42DMT5TthsRUDMACQDyAO4G95n/aKnO49V/7SZ5LxKtKF5NpbqT/AMn3+Rq6K/iivcuuOhjAWPrPm7jQtXrD92rV++Z9JNUu173185848eX+lYod1Wt/8hnpVpcO4oU63dFC6eicodjCzTk1J55p1ZpZJjWkyalcm3gLD5n8TLf9kVS+Ffwr/wD105SzNLW9lfFqdHB13rOERaqanxQWAA1Ym2wuZyUk0IlHC2Kx46tsTWHdVq/faZnRDTG4Y91ej99fzEx+Ir12IqMBlFWq7DMQAAzki55WvPfhVI0cTTYkMKVWmxKsGUhGVtGG40kNEzDPonEVcqMw3AYj0njQ4mxG1/Q/hOOH8Rp4imXptmSxvpqNPdK8jbl4zyw+CWwIw2KvYfs0NNBzZ11mY4/aSuasXDfC7pfkn8LlGFKSmupltj2tsB+vGa/FYrMQSAfXn3mbKlgSbf0XFev2dR62djNBx3GPTqFfs9RCBsbkWt/WKwADC19F2ItGOD8KrUaviPHbZiuIXFLwtKRlJXGw2HPbbxmWtZQNB+J9TIr9txCtlKUiclJiBmspqqWCG5N2Vcmbxb1OZT4hX/dpjfdrbc9d+U1yhJ8mvqUE5qLwSVMUDa/kZ6tYSJfypiQdaVJh3hyL+IubTcYXjDMovTsdiMwPqD3TsqM0IjWWdzZsLa8uf5zma5+LBRqjAAXubAfE934zz4Vx6nVc0we0BmAve4Gh+BI+IjtPUlhnXKEvZZtZkUcNcEnbb85jsbanYTOo41SBYacvSZv0l4jK2oKlT5z+y6/X/ZYWNHXPW+h7UaChdtrTX8bwmam4Gl1YfEH85shXXv8Akx+gInFVlykG2u888tburaVY1orfz+Jbyip7SPlDiCkORPKliijBkNj4gHz0NxN57QOHLQ4hXpp7gIK3N7BlDW9L2kbM9Yt6iqU4zXJpP6lbWXrtGZjeJ1KxGcg22sqJ90CZ3RvBGriaCAgFqijfxHd6zTSZ8Ip5bEIyuiizUywZTob3QH4yR4mkaUc8i84kW6A8TqVaVQVajVCjgAuQz2I2JABO3OSmS4y1LKIE4uL0sRETokREQAREQAREQAxKgXrNerFwPfRje19mH0mZTpKSCOrNv3KTA+jE6TwBYVOzn2FwrIPirb+czVzftdZb/iqIR8E3nkvGcq8q79X1Rqbd/wAUPgjrUAH1nzr0mS2Oxg/5lb6kz6JrnafPXTD/AHli/GpV+YvNb6N1vEtND/xb+j3IF5DTVz3RobzqZyp2nUzUpkI5Jmf1jDDKQxy9a/Z5Xyr2vOxt5Ca95swl8CT+7XX/ABU3/wAkTKR1LJ44TiJp1FbXskHQ5W9DrY+k74vipdi4W199b/QCYVVZ0G04sHS4/YZTYrXqkm2ZEC7C6gsWPeQGAHrLkp4j6d8qz2PJl4ep/eeof8WX/tlkUqkoa89VVssIQ9Tc2FKppre/fcH6AfSRD2n4QvgqjoStSh/OAg2utwKqnvBUk+aiSVWmu47S6yhUQ7PTqKfVSPxj9KWlrAzVgtLRRz9IMTf+tPhtsNBym36L9KMSXYZKVcBc5FWmCEC3U1bqy2UdblYHQh9bCRCk5sCe4fSdkxTIyujMrLqrKSjA94ZSCDryMu2244RnaeKcs+RJ+NccrLkyfZqZJfOMOEQtqmr01LItu0qsp7Qve9hMQ8VrtvWdA2ax93YgjYdxI9Jp8VxmtVAFWtVqWJI6ypUqWJ3IDsQCe8ATzSsTzvOwlKMcYOVW5S1G2fHAKu9QqxOZtTqACLm5tptMzhnHyjq62DgHQi6a6bAg7eMjxDGwG/6+EzaFKx0q0+W5sRK68qTUcp4GnlLZlhcA6S1MRVNFxTOZXC5AQQQpOt3YEG02GA4jTtYnKd7EEGRDonVyYpWzJUIWoQtM9q+Q9q19VAuSJOeH1kIAWtUAts2Vh/jW8xfGasqmnW2/34Gi4NOTpyy87mXS4hT07Y5zmvxJP3rnuAJMyaVMW/rdf+nT+oE5xNQAa1W8hlW/90X+czHq5/f9F4pPsfOntBxfWcRrtZl7QWzCx7Kqu3LaRySHp/RVeIYgJe2YHtEk3ZQW1Op1JmBwChTesBUvlsTp3jv8J6ratRt4Y5aV5FPV3qP4nHCOD1KzjJTzj4D4ybcNZaSuHw+ID2srUq5oZNOY2qA6aTd8GxWGQZUIB8dPnNpW4JVcX6mqwOxWk9QEeBUERuVeTe0R2nSi1zOvs6xAyVaZ7JD5spILHQAtmG48O+TKVtV4fWpOCqVUdddUZT4XBEl3Rzj5r5kcWqUwM3drcDyOksretqWlog3NDS3JG7iIksgiIiACIiACInemvOMXNxC2pSqzeyHKdN1JKMebMOuw6wAgbD3lLDUnmNpsqeHAHuqCdTYWv3eJ9Z5UEzv+tpsVpXM8dvrt16rqPm9zVKKpRUV0Rh1KNxafPfTelbimJH/Ex+KXn0e9KUb7WODGlxEVbdnEU8w/iVcjj5Kf7UvPRi503EqTftL7r+skW7xKCfYr5OXlOhE9FG3kJPfZDwahXxNU16S1erpqVDgMgLPYkqdGNgQL6anQ6T0OVRQhqZVxi5PBX5WbXCC+CrDuq0W+VRf+6fR1Xojg2XKcJhyvd1FEeey3HmNZQ+P4cKR4hRG1KqAOWiVbDmeXiZGp3Kq8kLnTcCLvt6TznsV+QM8DJSGy9vZM3+z0/iqffMsCk0rb2O1r4G3dUqfOxljUpRVtqsiyp7wRlhph8Qqdg+syc01/FqoyHyPj8o7Txkj1spMoKmEyj3hoP3TynnUC95+Ezl4X2QQynQc5xT4O7nKoBJ2uyINidWqMqjbmRL9ReMmV1xcsJmAAtufwnrScDlfzP5TPxvAKtHSqoRr5SvWUWdTa/aSm7FdOZFp0w+DUasdO6GltZOzlo2ZxQptVYDkNwNAPQSR8I6OU6lampRWuyghgSD4EXFx+c1eCxoTRbWPL8ZvOHcYyMHUFWXUFSAwPeM4Zb+YMzXEbiaq6U9kV1WtPWuiM7ifAVwmKYIiJlsbUxkFmXUAXNgQSNe+b/hpBUFdj62/1kfxvHDVbM5ao1gCz9XmIF7D+bRVAFzyvrM3o3jmao4PuhNuV8w/C8zPEE5pyT2XkW3Cr1wu3Thlxl36e8lVITzxj6HSd6LfSeOMb6TPRXrG6ifP3tB/3jiP4l+6s1/AV/nf7LfhM/wBoB/2jiP4x91ZidHB2z4L+InqVvtbQ/wDK8inq/wDJL4s36+9aZikDZRfmRdT6lCCfWYaDtGbJaO05HB2Lyda2KNh2VH97/NJh7NxdK7Hm6gei/wCsimLo2tJr7PaNsKT+9Uc/AKPwMnW+NWwxcy9VkniIk8rhERABERABOPtWtu6czDxCXbTQ2B/Xwma9JouVou2pZ+jLThePGeext+HkAE/CZYxAH+k1mCPZHOe5J7vifynmE4+sXk4Jvc93xnh+Mr/2tUQ+EpuRqlYAHwdXDD5Kf7MmdUN3/AfiZC/amP6GNrrWp8jcXVxvsN5ZcKWm6ptdxNSC0NYKUXb0EtL2J4VB11Q1XpsbLY0z1TKLHN1lrFwxIy6aG+t9NJ7LeiNPGYpmrDNRoBWZeTsxORDb9nRiRzC25z6BpUadlUIoCiygAAKOQUDQDynpFzcLHhJFVSp4eoxOvUjTEKfIXP0MprpNwDJW4gyLiDTemW62spHW1AWaoUa1mW40578rS+kRByHwnjxDB06lJkdQyMCpU7EEEEfMxinOUeguWJHyFW39TPKuNZIenXAPseNqURcoCGpk7lG1W/iPdPisjlRrmWsZZREa3Lm9jZthDt2qjmx8LCWbSXw+n5yt/ZVStg6R0Obrj/7lvwlj0gOZI/XiJUVt6jZOp40oyMvh9Pzmk6SVstGpqLZW0Xc6HTSbzTvP69JHOlTstNsoyk7HUt4Wv8OUXT9pIjXL0wlL3FQ5FOg3H6tO4wBYfnYj5zZ8W4u3W2q62A1t66988U4gnfbzk264lOlNwhHkYtSm4qSX5MMcKK32HLS34T0TBkm2UknQfozNONUD3h5a3nhVx1xp85FhxWtJ4cUJcqje50rYU03ytlvzFxp4ZhzmdhVA/Z/xXmqxeYFCbjMLi+l7G1xffzmfhDpeQeILXPWuoirnTk2NhfY+pm56Le/VsB7q7Xtv8+cj6nvm66OYtFeoXawIQX5bm8o7qH8MsEjhDbvIEzzhVDNoNB8dhMbiOIVUzG9rb7zE47jk6pFWopzOOYBO+3raanHcVCgLc3v429DtK6y4e661PPM9ClX0bbFPdN6wbH12BuC+h9BadejSdpj4D6zp0rrZsXWP/F9ABMjowvveY/Gb9R8Oio9kkVsnqk2bZPePnN7Rpbek0VHf1klwp92NoVA8eJUdvKTfoZSy4On45z8WaRLH0bmTrgVHLhqS9yL89fxk+2XrEe6ktODOiIk4gCIiACIiACdHS/6853nI8JQekSzYSfZrzLHhrxXXzPTBrp8ZkMZ5YYWBnLvPK3vI0T3Z0cyI+09b4Fz3VKJtfT3raL367yWbzVdKODfasPUo3Cl+rsxW47LBhfUHlbTvk/h+1zT+K80IrbQb9xCvYpWsuLHPPR+lQS2KVeV97P8AolVwDVxUKMKnV5SpJvlz3uCBb3hJ7TE3tZNVpfvQr6ck4IzftZ7z8TPGpijadSkxKzR6LyJljoUp7ZXvj1P/ACU+/Uleyw/bAhONS3/kr5+/UkL4lwpqL5SUOgN1YONRe2Yc+8cpY0ovTsRJvcuP2aU7YTDXv7jnTxqNLFobaHT9dxlYeyTiBq0SpFhQyorDne7m47wecs+lc9x8dCf8QvK6ssVHkl036ux7s5A3/Xxkc6QICo0vdlBPmQNxpfkJIz5L/h/KaDpTSvRbUnTTcW8Yul7cX7yLepyozS7MqTpTWAxVUDZOwLm5JUdok+enpNMuOF9j6WMy+N1+tZnsFDE6DbcfDnNWlLuuJbVbaFSbk0ZuhBKkovoZpxqjcG/j2fLSeb49iOzp4gX+ZmY3HMXUQpUxVd6Z0KtVqMpHcQSQR5zXVqdgQD84mNpTgsuI44009jaPi89Oibe6rJe5Nyrb6999ps+HtcWmlw6aLbbX6zcYCUt/hy2K65SxhGY+gm/6HC7VLOyGybBWvq24YEESPVDebnovcdae4Xvy0uZnrqOaL+XmPcIwrqOfeRvpL0oOKrkgL1aXROwilgD7zFdddSNQAD5zpWcClTNlHvXsSCdrZtOVtLGR7BIdbk+U2VTEsyhSdBtpb585srehCjTjGK2SJtxWnKbeSN8epE1M2moA08PrNh0dXsHz/CTjoj0Sw+MSo1dCxVlAsxXcX5TB4vwClha706IIQWNiSxuVUnU8py5WmGe5b2UnUil1warD0/rMunjT1qjxE9aOEOW9prEbLVzcwdoxRg5PCJrTRLq6XEnmFSyKO5VHylYUekCsQGW2ovbW0tGjUDKGUgqQCCNiOREtKVNwzlEG5fI7xER8hiIiACIiACdlE6zg35H8vWVnFradzZzpU+bxj5NMlWlRU60ZS5f0e9AaGcRRrgb6frwnnxLiHV02cDVR3aDx8Z5ZGxuJVfC0PPwexpJV4JasrBkDDE7CdMRRtr5fofGRipxNqm9Rj4Xt8hoJ4VMaVHvkW27RPlvNlZeidenVhVlUWU08JPo88zOVuP0nmGl77dCTk2tM3DtNbgqpakrNuVU92p8OU2OGEtLuGLiT+HkTbV5pL96nOIr5RNd9sDMRcX7r6/CRv2q9IHw9FEpkhqpYXG4VQL/eAlRUuJ1FYMGIINwRoQfONRUnui4p29OUMyeG+yJh7V8G7YqiwViOqOoBI0duYHjITjsPUc3ZXvpa4P8AlEtWp0vqfyOcSptV0p5rXsxcKXsdNjfzlXYnHPVbNUdqjHm7Fz8z8po7C2lWju8Iz109FRrsT/2WVPs1KotQqC7qwGZSbZbXsDcestHBY8GfNgXwk99mHF6jVmoXJUJnA3tYgG3h2hFXvClCDqKW4UbrdRaLlNYTQdI8X/NNPXF4nJq7BR4m313mq4hWpVhkFVQW532HO1+dtB5ypoUptppbCrqrHQ1ndlV8ew6oSitcBh4dxP1mrWSvp9gVTEMR+0EPy1+l/WRgkBb3lrncoUtOxxUrX2VV8i2v95jPJEJPwnulZBtmudNbW+U4pPcgeO+07t0YrL7G4NJero5bbPm0t2sx08gLTOwiafoyT4DoOtTDUiH6twLnNqpzEkXG4IvvO9LodUF1BpN/DUH0YAzJ8QqxjUcXJZ+KI9WyuJrVGDaI5WT9Gbbo3VRaWKLAXFJip1GuVtAeUzqnRKobBso8z+U6Y/gww+FrAHVkNzty0Hzhb2k5etOOw3aW9anUy4lc0eydfKe4o3YDwnligL6d85pVf5y+4HIb8r2mnUEl3FtN7osX2c4a1Osbbuo/uqf802PSDosKxDhlV9AQxNmA21Fyp8bEbec2/BcRhUpr1DBFIDZcurXHvMSLlvWdsPile97mxIzc9Ocwt36RynHTCljH/b9Xma+ysHBJyfToQ1uB1qansMbD9lRVv5FbE/3ZW2OuKzAgg3IItYjwIOo8p9EBR33lT+0To+/2s1adFsjqpYqpZc4LBvdGhIC+sf4FxSdzceHOPTmiXWpJRzEi/wBoZrXN7aDbaXRwOjlw1EWtamn3RKgwPCqrsFWmxJNvdb8RLqorZVXuAHwFpvJckUdw+SO0REbIoiIgAiIgAiIgAnDoCLEXB0InMQArfGU6qVXCqVGZgLiwtc2sTvpMvhnDqz1UuLqGUnTS19b3k9IiPU6rhDTzI0reLnr/AACIQkbMbdx1+usRIs6UKntLJNhUlD2WRL2i8CfE0ldbu1MnQAk2bci3iBKz/kKqdBTcnwVr/SXzObyJKxjnMXhFzbcZdKnoqQ1dnnH4K747wRqPA+qy2YMjuDoRdwTfyFh6Sr6e/dPpGpTDAggEEWIIuCDuCDuJHcV7PME5v1ZT+Bio+BuJaW01RWCpq1fFk5Pm239Smmo5dCRfwIb6EyZ+yWgwxlRwDYUSCfEulh8j8DJfh/Zxgl3ps/8AE7EeoWwM3+B4fTooEpItNRyUWHr3nxMlVrmM4OKTGFsQrpNxCoMZUDaqAgW/IZRfXxN5rq2L00Hx1li4vhtKrbrEViNiRr8Z0ocGoobrSUEc7X+sKV1CEEtPIanTcnnJHx0aGLwlEsclUJYMQSCLnKGXci2xGuvORQcPVGZLAlGKnnqpINr8riWvIFxvo7VSq7gFkdmbMutrm9iNx9JUXDftL5ka8p5p5XNGrOGvpl+V5lcG6N0qlbtjKApc2A1tb4bxRwzmws3lYyT9HOEMhLuCLjKAdyDa+nLaNwy3sVlopusl06m1wddWFhoBoBtoNpl28Z5phVG2k9gi9/ynnNzwe+VR/wAbeX03PT431u4rEsGLi+ICnTqudRSRqh5XsCbeF5VHEumOKrqys4CNuiooFt7XILet5afFeGrVo1adyOsUrfuvtoN5WGL6C4tG0plxfQoQwP4j1E0llbXVvQVOomvv5EmzlY1pyb0t+/H2yYPA+HviKopCxJDEXIXYXOpnrx/gT4V1D6dYGIsyki1r7HTlJR0J6K1qVfrqq5AqsACRmJItsNhvMvp30Xq12SrRXPlUqygjNve4vuPCXS8bwMvOfwZvjNvaq6/gxjG+OWfLsR7hvTHF0qIpqaJVRlDFL1ANh+1YnxIkt6I0TVoCozWbMwJGgNuem0glHo9iAbdTUv8AwP8AlLM6M4FqOGRHFm7RI7rnwlZS4ZQuG1KOM88bEG3vbmnP2tvsbFaFt3J+M5pJlFgTO0S2suG0LLPhJ5fNtjte7qV/bOSZxESxIoiIgAiIgAiIgAiIgAiIgAiIgAiIgAiIgAiIgAiIgAiIgAiIgAiIgAiIgAiIgAnIacRADkmcREAEREAEREAEREAEREA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bse.sci-lib.com/a_pictures/18/10/2237031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9594"/>
            <a:ext cx="1962986" cy="56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data:image/jpeg;base64,/9j/4AAQSkZJRgABAQAAAQABAAD/2wCEAAkGBhQSERUUExQWFRUUGBUXFxgYGBcUFxgcGBoXGhUWGBgXHyYfFxojHBUVIC8gIycqLCwsFh4xNTAqNSYsLCkBCQoKDgwOGg8PGiwkHyQ0MSwqNSwpLCw0KSwvLC8sLCwsLCwsLCwsLC4sLCwsLCwsLCwpLCwsLCwsLCwsLCwsLP/AABEIAKkBKgMBIgACEQEDEQH/xAAcAAEAAgIDAQAAAAAAAAAAAAAABgcEBQECAwj/xABIEAACAQIEAgcFBQMJBgcAAAABAgADEQQSITEFQQYTIlFhcYEHMpGhsRSywdHwQlJyFSMkM4KSotLhJTViY3PCFlN0o7PD8f/EABsBAAEFAQEAAAAAAAAAAAAAAAACAwQFBgEH/8QAMhEAAgEDAgQCCgICAwAAAAAAAAECAwQREiEFMUFRE7EGIjJhcYGRocHwI+FC0TNScv/aAAwDAQACEQMRAD8Am0REsCuEREAEREAEREAEREAEREAEREAEREAEREAEREAEREAEREAEREAEREAEREAEREAEREAEREAEREAEREAEREAEREAEREAESNdOemB4fTpsKQqGozLYsVAygG+gudxNF0d9qT4jFUqD4dEFVguZXclbgkaNodo26kU8DipyayiwoidalPMCDzBGm+vdHGNo7X/Q1iQX+XKyVKiIPcdkHbYEgHS5HObTAcSq1KqLU2dsp1YnYncnwkKncSnLlsS6lvoWSTROVTSDJiZEPKviFQZnZUXQZmYKuu2pNpq6fS/CNX+zjEIanIX7JP7of3c2m1/K81vtB6OPiqKPSGZ6DFhTOoqKbZltzbsjS4uMw5iYvDaeB4rhupNBaD0r3RFCNRLE3akbdpC17q3O4IBAM702HVFYyyakRaUx0l45xHBVRhnxLMEVcpUr2kN8jMSM19CLMSRa1yLE6n/xpjDvXqHxuPwjsKal1EuDRfpE4lMdEOlGKfHYdGr1WV6iqyliVIO9xLnnKkNDxkS1gRERs4IiIAIiIAJGOlnT6lgKi03pu7Mubs5QALkDVtzodpJ5S/tfrXxy6MpWmg1IIOrEMoBNl12OtwdBGqsnFbD1GKlLDLB6K9PqWOqNTSnURkXMc2Ui1wN1O+oknlNexxx9tqaMxNIgEWAAzLdnudtABbW52lyxVOTkssTVioywhERFjYiIgAiIgAiIgAiIgAidaeKYMQELDT/82mUzMRqlv1y2+hmYrekVOlcug4PnjOV5FkuHy8NTzzWTHg9/Ic9h8ZyBKT6XdNKtfEOoJFNGZaa30AU2zEDQsbXue+wmmbwQIx1G09sPGqdUUadPJUyFmLqWJUkWKe7kINlOjE9nlzhnRbGGljKNXJn6tlbtBmA5ZiE7RAvew10E2GEpU6qFquLSkb2yNSrVSdPeBpgi2479Jj1ilN8tOsHGnbCGmD/ZcZvjBW+p7j2vRHkXvgOL0a/9VUV/C9m/utY/KZqrr6ifPjcRZSNb9zDT1Hd5y5egXGmxOFVnN3R8hPNrBSrHxswHpHZwcURnyyiouI8ec42r1WIajTaq/aqksRqblurU877LzHnM/olx+qeI0FqYipWQ1QgyOyqS2itZ11W51BAJF9RIlxjSvW/6tT7xmx6FN/T8L/6il94CQYLbYsZcsYPomdLzswjqzH3KMd2yvSb5HWaXivR27/aMMRRxI/bt2Ko5066j31Nhr7w3G03ppHunjWrBRc8vjBVYP2WvkxWmUXyKV6ecRWvisz0alKqirTrKXV1DJe4Ww0TXQ3N730kfoout/Tf8pNePez+vXxFStSyKrsSFDEWvvqygam59ecwqfszxRuC9JT3E3+agyXRuKcIpMXOOrkzX9GsTQpYmjUqq2VGDEhmUAg3BIVSWsQOyN9peGFxaVUD03Do18rKbg2JH1BHpKkT2X4kWzFDf92oq/fWWjwHBdTh6dK1si294vzJJJ5m5O2kRWrwqNNDehoz4nN5xGdzggtbXuBPwF4nSswCktewBJsLnQchzMZuXKNGbjzw8fHAukk5pPuj3pVkbZG5cx+c61BrMHC8XUrYHGttr1L/W1pltiVKZyXAAJPWDKwte5ImO4DeXNS6lCtJtY659xa3tCEKeYx6mLxXiaYek1Woeyo9SeSjxMoHpPxx8XiTUe1yRYclA91R4AfG5kh6e9KziqtlP80mijv72I7z9POQYNdrmaucnUe3Ii06ehb8zfdFOkRwOMFT9k9lwBurWvb4Ajyl+4TFrURXQhlYAgjmDPmTEG7XlkeyvpdkP2eq3ZY9gnZWPLwBj1N42GqsM7otmIiPkUREQAREQAREQAREQA1uJxairlNLFOwVf6lgFIN7XGYXPnMygbkWwuIGu9Rxp42DMT5TthsRUDMACQDyAO4G95n/aKnO49V/7SZ5LxKtKF5NpbqT/AMn3+Rq6K/iivcuuOhjAWPrPm7jQtXrD92rV++Z9JNUu173185848eX+lYod1Wt/8hnpVpcO4oU63dFC6eicodjCzTk1J55p1ZpZJjWkyalcm3gLD5n8TLf9kVS+Ffwr/wD105SzNLW9lfFqdHB13rOERaqanxQWAA1Ym2wuZyUk0IlHC2Kx46tsTWHdVq/faZnRDTG4Y91ej99fzEx+Ir12IqMBlFWq7DMQAAzki55WvPfhVI0cTTYkMKVWmxKsGUhGVtGG40kNEzDPonEVcqMw3AYj0njQ4mxG1/Q/hOOH8Rp4imXptmSxvpqNPdK8jbl4zyw+CWwIw2KvYfs0NNBzZ11mY4/aSuasXDfC7pfkn8LlGFKSmupltj2tsB+vGa/FYrMQSAfXn3mbKlgSbf0XFev2dR62djNBx3GPTqFfs9RCBsbkWt/WKwADC19F2ItGOD8KrUaviPHbZiuIXFLwtKRlJXGw2HPbbxmWtZQNB+J9TIr9txCtlKUiclJiBmspqqWCG5N2Vcmbxb1OZT4hX/dpjfdrbc9d+U1yhJ8mvqUE5qLwSVMUDa/kZ6tYSJfypiQdaVJh3hyL+IubTcYXjDMovTsdiMwPqD3TsqM0IjWWdzZsLa8uf5zma5+LBRqjAAXubAfE934zz4Vx6nVc0we0BmAve4Gh+BI+IjtPUlhnXKEvZZtZkUcNcEnbb85jsbanYTOo41SBYacvSZv0l4jK2oKlT5z+y6/X/ZYWNHXPW+h7UaChdtrTX8bwmam4Gl1YfEH85shXXv8Akx+gInFVlykG2u888tburaVY1orfz+Jbyip7SPlDiCkORPKliijBkNj4gHz0NxN57QOHLQ4hXpp7gIK3N7BlDW9L2kbM9Yt6iqU4zXJpP6lbWXrtGZjeJ1KxGcg22sqJ90CZ3RvBGriaCAgFqijfxHd6zTSZ8Ip5bEIyuiizUywZTob3QH4yR4mkaUc8i84kW6A8TqVaVQVajVCjgAuQz2I2JABO3OSmS4y1LKIE4uL0sRETokREQAREQAREQAxKgXrNerFwPfRje19mH0mZTpKSCOrNv3KTA+jE6TwBYVOzn2FwrIPirb+czVzftdZb/iqIR8E3nkvGcq8q79X1Rqbd/wAUPgjrUAH1nzr0mS2Oxg/5lb6kz6JrnafPXTD/AHli/GpV+YvNb6N1vEtND/xb+j3IF5DTVz3RobzqZyp2nUzUpkI5Jmf1jDDKQxy9a/Z5Xyr2vOxt5Ca95swl8CT+7XX/ABU3/wAkTKR1LJ44TiJp1FbXskHQ5W9DrY+k74vipdi4W199b/QCYVVZ0G04sHS4/YZTYrXqkm2ZEC7C6gsWPeQGAHrLkp4j6d8qz2PJl4ep/eeof8WX/tlkUqkoa89VVssIQ9Tc2FKppre/fcH6AfSRD2n4QvgqjoStSh/OAg2utwKqnvBUk+aiSVWmu47S6yhUQ7PTqKfVSPxj9KWlrAzVgtLRRz9IMTf+tPhtsNBym36L9KMSXYZKVcBc5FWmCEC3U1bqy2UdblYHQh9bCRCk5sCe4fSdkxTIyujMrLqrKSjA94ZSCDryMu2244RnaeKcs+RJ+NccrLkyfZqZJfOMOEQtqmr01LItu0qsp7Qve9hMQ8VrtvWdA2ax93YgjYdxI9Jp8VxmtVAFWtVqWJI6ypUqWJ3IDsQCe8ATzSsTzvOwlKMcYOVW5S1G2fHAKu9QqxOZtTqACLm5tptMzhnHyjq62DgHQi6a6bAg7eMjxDGwG/6+EzaFKx0q0+W5sRK68qTUcp4GnlLZlhcA6S1MRVNFxTOZXC5AQQQpOt3YEG02GA4jTtYnKd7EEGRDonVyYpWzJUIWoQtM9q+Q9q19VAuSJOeH1kIAWtUAts2Vh/jW8xfGasqmnW2/34Gi4NOTpyy87mXS4hT07Y5zmvxJP3rnuAJMyaVMW/rdf+nT+oE5xNQAa1W8hlW/90X+czHq5/f9F4pPsfOntBxfWcRrtZl7QWzCx7Kqu3LaRySHp/RVeIYgJe2YHtEk3ZQW1Op1JmBwChTesBUvlsTp3jv8J6ratRt4Y5aV5FPV3qP4nHCOD1KzjJTzj4D4ybcNZaSuHw+ID2srUq5oZNOY2qA6aTd8GxWGQZUIB8dPnNpW4JVcX6mqwOxWk9QEeBUERuVeTe0R2nSi1zOvs6xAyVaZ7JD5spILHQAtmG48O+TKVtV4fWpOCqVUdddUZT4XBEl3Rzj5r5kcWqUwM3drcDyOksretqWlog3NDS3JG7iIksgiIiACIiACInemvOMXNxC2pSqzeyHKdN1JKMebMOuw6wAgbD3lLDUnmNpsqeHAHuqCdTYWv3eJ9Z5UEzv+tpsVpXM8dvrt16rqPm9zVKKpRUV0Rh1KNxafPfTelbimJH/Ex+KXn0e9KUb7WODGlxEVbdnEU8w/iVcjj5Kf7UvPRi503EqTftL7r+skW7xKCfYr5OXlOhE9FG3kJPfZDwahXxNU16S1erpqVDgMgLPYkqdGNgQL6anQ6T0OVRQhqZVxi5PBX5WbXCC+CrDuq0W+VRf+6fR1Xojg2XKcJhyvd1FEeey3HmNZQ+P4cKR4hRG1KqAOWiVbDmeXiZGp3Kq8kLnTcCLvt6TznsV+QM8DJSGy9vZM3+z0/iqffMsCk0rb2O1r4G3dUqfOxljUpRVtqsiyp7wRlhph8Qqdg+syc01/FqoyHyPj8o7Txkj1spMoKmEyj3hoP3TynnUC95+Ezl4X2QQynQc5xT4O7nKoBJ2uyINidWqMqjbmRL9ReMmV1xcsJmAAtufwnrScDlfzP5TPxvAKtHSqoRr5SvWUWdTa/aSm7FdOZFp0w+DUasdO6GltZOzlo2ZxQptVYDkNwNAPQSR8I6OU6lampRWuyghgSD4EXFx+c1eCxoTRbWPL8ZvOHcYyMHUFWXUFSAwPeM4Zb+YMzXEbiaq6U9kV1WtPWuiM7ifAVwmKYIiJlsbUxkFmXUAXNgQSNe+b/hpBUFdj62/1kfxvHDVbM5ao1gCz9XmIF7D+bRVAFzyvrM3o3jmao4PuhNuV8w/C8zPEE5pyT2XkW3Cr1wu3Thlxl36e8lVITzxj6HSd6LfSeOMb6TPRXrG6ifP3tB/3jiP4l+6s1/AV/nf7LfhM/wBoB/2jiP4x91ZidHB2z4L+InqVvtbQ/wDK8inq/wDJL4s36+9aZikDZRfmRdT6lCCfWYaDtGbJaO05HB2Lyda2KNh2VH97/NJh7NxdK7Hm6gei/wCsimLo2tJr7PaNsKT+9Uc/AKPwMnW+NWwxcy9VkniIk8rhERABERABOPtWtu6czDxCXbTQ2B/Xwma9JouVou2pZ+jLThePGeext+HkAE/CZYxAH+k1mCPZHOe5J7vifynmE4+sXk4Jvc93xnh+Mr/2tUQ+EpuRqlYAHwdXDD5Kf7MmdUN3/AfiZC/amP6GNrrWp8jcXVxvsN5ZcKWm6ptdxNSC0NYKUXb0EtL2J4VB11Q1XpsbLY0z1TKLHN1lrFwxIy6aG+t9NJ7LeiNPGYpmrDNRoBWZeTsxORDb9nRiRzC25z6BpUadlUIoCiygAAKOQUDQDynpFzcLHhJFVSp4eoxOvUjTEKfIXP0MprpNwDJW4gyLiDTemW62spHW1AWaoUa1mW40578rS+kRByHwnjxDB06lJkdQyMCpU7EEEEfMxinOUeguWJHyFW39TPKuNZIenXAPseNqURcoCGpk7lG1W/iPdPisjlRrmWsZZREa3Lm9jZthDt2qjmx8LCWbSXw+n5yt/ZVStg6R0Obrj/7lvwlj0gOZI/XiJUVt6jZOp40oyMvh9Pzmk6SVstGpqLZW0Xc6HTSbzTvP69JHOlTstNsoyk7HUt4Wv8OUXT9pIjXL0wlL3FQ5FOg3H6tO4wBYfnYj5zZ8W4u3W2q62A1t66988U4gnfbzk264lOlNwhHkYtSm4qSX5MMcKK32HLS34T0TBkm2UknQfozNONUD3h5a3nhVx1xp85FhxWtJ4cUJcqje50rYU03ytlvzFxp4ZhzmdhVA/Z/xXmqxeYFCbjMLi+l7G1xffzmfhDpeQeILXPWuoirnTk2NhfY+pm56Le/VsB7q7Xtv8+cj6nvm66OYtFeoXawIQX5bm8o7qH8MsEjhDbvIEzzhVDNoNB8dhMbiOIVUzG9rb7zE47jk6pFWopzOOYBO+3raanHcVCgLc3v429DtK6y4e661PPM9ClX0bbFPdN6wbH12BuC+h9BadejSdpj4D6zp0rrZsXWP/F9ABMjowvveY/Gb9R8Oio9kkVsnqk2bZPePnN7Rpbek0VHf1klwp92NoVA8eJUdvKTfoZSy4On45z8WaRLH0bmTrgVHLhqS9yL89fxk+2XrEe6ktODOiIk4gCIiACIiACdHS/6853nI8JQekSzYSfZrzLHhrxXXzPTBrp8ZkMZ5YYWBnLvPK3vI0T3Z0cyI+09b4Fz3VKJtfT3raL367yWbzVdKODfasPUo3Cl+rsxW47LBhfUHlbTvk/h+1zT+K80IrbQb9xCvYpWsuLHPPR+lQS2KVeV97P8AolVwDVxUKMKnV5SpJvlz3uCBb3hJ7TE3tZNVpfvQr6ck4IzftZ7z8TPGpijadSkxKzR6LyJljoUp7ZXvj1P/ACU+/Uleyw/bAhONS3/kr5+/UkL4lwpqL5SUOgN1YONRe2Yc+8cpY0ovTsRJvcuP2aU7YTDXv7jnTxqNLFobaHT9dxlYeyTiBq0SpFhQyorDne7m47wecs+lc9x8dCf8QvK6ssVHkl036ux7s5A3/Xxkc6QICo0vdlBPmQNxpfkJIz5L/h/KaDpTSvRbUnTTcW8Yul7cX7yLepyozS7MqTpTWAxVUDZOwLm5JUdok+enpNMuOF9j6WMy+N1+tZnsFDE6DbcfDnNWlLuuJbVbaFSbk0ZuhBKkovoZpxqjcG/j2fLSeb49iOzp4gX+ZmY3HMXUQpUxVd6Z0KtVqMpHcQSQR5zXVqdgQD84mNpTgsuI44009jaPi89Oibe6rJe5Nyrb6999ps+HtcWmlw6aLbbX6zcYCUt/hy2K65SxhGY+gm/6HC7VLOyGybBWvq24YEESPVDebnovcdae4Xvy0uZnrqOaL+XmPcIwrqOfeRvpL0oOKrkgL1aXROwilgD7zFdddSNQAD5zpWcClTNlHvXsSCdrZtOVtLGR7BIdbk+U2VTEsyhSdBtpb585srehCjTjGK2SJtxWnKbeSN8epE1M2moA08PrNh0dXsHz/CTjoj0Sw+MSo1dCxVlAsxXcX5TB4vwClha706IIQWNiSxuVUnU8py5WmGe5b2UnUil1warD0/rMunjT1qjxE9aOEOW9prEbLVzcwdoxRg5PCJrTRLq6XEnmFSyKO5VHylYUekCsQGW2ovbW0tGjUDKGUgqQCCNiOREtKVNwzlEG5fI7xER8hiIiACIiACdlE6zg35H8vWVnFradzZzpU+bxj5NMlWlRU60ZS5f0e9AaGcRRrgb6frwnnxLiHV02cDVR3aDx8Z5ZGxuJVfC0PPwexpJV4JasrBkDDE7CdMRRtr5fofGRipxNqm9Rj4Xt8hoJ4VMaVHvkW27RPlvNlZeidenVhVlUWU08JPo88zOVuP0nmGl77dCTk2tM3DtNbgqpakrNuVU92p8OU2OGEtLuGLiT+HkTbV5pL96nOIr5RNd9sDMRcX7r6/CRv2q9IHw9FEpkhqpYXG4VQL/eAlRUuJ1FYMGIINwRoQfONRUnui4p29OUMyeG+yJh7V8G7YqiwViOqOoBI0duYHjITjsPUc3ZXvpa4P8AlEtWp0vqfyOcSptV0p5rXsxcKXsdNjfzlXYnHPVbNUdqjHm7Fz8z8po7C2lWju8Iz109FRrsT/2WVPs1KotQqC7qwGZSbZbXsDcestHBY8GfNgXwk99mHF6jVmoXJUJnA3tYgG3h2hFXvClCDqKW4UbrdRaLlNYTQdI8X/NNPXF4nJq7BR4m313mq4hWpVhkFVQW532HO1+dtB5ypoUptppbCrqrHQ1ndlV8ew6oSitcBh4dxP1mrWSvp9gVTEMR+0EPy1+l/WRgkBb3lrncoUtOxxUrX2VV8i2v95jPJEJPwnulZBtmudNbW+U4pPcgeO+07t0YrL7G4NJero5bbPm0t2sx08gLTOwiafoyT4DoOtTDUiH6twLnNqpzEkXG4IvvO9LodUF1BpN/DUH0YAzJ8QqxjUcXJZ+KI9WyuJrVGDaI5WT9Gbbo3VRaWKLAXFJip1GuVtAeUzqnRKobBso8z+U6Y/gww+FrAHVkNzty0Hzhb2k5etOOw3aW9anUy4lc0eydfKe4o3YDwnligL6d85pVf5y+4HIb8r2mnUEl3FtN7osX2c4a1Osbbuo/uqf802PSDosKxDhlV9AQxNmA21Fyp8bEbec2/BcRhUpr1DBFIDZcurXHvMSLlvWdsPile97mxIzc9Ocwt36RynHTCljH/b9Xma+ysHBJyfToQ1uB1qansMbD9lRVv5FbE/3ZW2OuKzAgg3IItYjwIOo8p9EBR33lT+0To+/2s1adFsjqpYqpZc4LBvdGhIC+sf4FxSdzceHOPTmiXWpJRzEi/wBoZrXN7aDbaXRwOjlw1EWtamn3RKgwPCqrsFWmxJNvdb8RLqorZVXuAHwFpvJckUdw+SO0REbIoiIgAiIgAiIgAnDoCLEXB0InMQArfGU6qVXCqVGZgLiwtc2sTvpMvhnDqz1UuLqGUnTS19b3k9IiPU6rhDTzI0reLnr/AACIQkbMbdx1+usRIs6UKntLJNhUlD2WRL2i8CfE0ldbu1MnQAk2bci3iBKz/kKqdBTcnwVr/SXzObyJKxjnMXhFzbcZdKnoqQ1dnnH4K747wRqPA+qy2YMjuDoRdwTfyFh6Sr6e/dPpGpTDAggEEWIIuCDuCDuJHcV7PME5v1ZT+Bio+BuJaW01RWCpq1fFk5Pm239Smmo5dCRfwIb6EyZ+yWgwxlRwDYUSCfEulh8j8DJfh/Zxgl3ps/8AE7EeoWwM3+B4fTooEpItNRyUWHr3nxMlVrmM4OKTGFsQrpNxCoMZUDaqAgW/IZRfXxN5rq2L00Hx1li4vhtKrbrEViNiRr8Z0ocGoobrSUEc7X+sKV1CEEtPIanTcnnJHx0aGLwlEsclUJYMQSCLnKGXci2xGuvORQcPVGZLAlGKnnqpINr8riWvIFxvo7VSq7gFkdmbMutrm9iNx9JUXDftL5ka8p5p5XNGrOGvpl+V5lcG6N0qlbtjKApc2A1tb4bxRwzmws3lYyT9HOEMhLuCLjKAdyDa+nLaNwy3sVlopusl06m1wddWFhoBoBtoNpl28Z5phVG2k9gi9/ynnNzwe+VR/wAbeX03PT431u4rEsGLi+ICnTqudRSRqh5XsCbeF5VHEumOKrqys4CNuiooFt7XILet5afFeGrVo1adyOsUrfuvtoN5WGL6C4tG0plxfQoQwP4j1E0llbXVvQVOomvv5EmzlY1pyb0t+/H2yYPA+HviKopCxJDEXIXYXOpnrx/gT4V1D6dYGIsyki1r7HTlJR0J6K1qVfrqq5AqsACRmJItsNhvMvp30Xq12SrRXPlUqygjNve4vuPCXS8bwMvOfwZvjNvaq6/gxjG+OWfLsR7hvTHF0qIpqaJVRlDFL1ANh+1YnxIkt6I0TVoCozWbMwJGgNuem0glHo9iAbdTUv8AwP8AlLM6M4FqOGRHFm7RI7rnwlZS4ZQuG1KOM88bEG3vbmnP2tvsbFaFt3J+M5pJlFgTO0S2suG0LLPhJ5fNtjte7qV/bOSZxESxIoiIgAiIgAiIgAiIgAiIgAiIgAiIgAiIgAiIgAiIgAiIgAiIgAiIgAiIgAiIgAnIacRADkmcREAEREAEREAEREAEREAP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data:image/jpeg;base64,/9j/4AAQSkZJRgABAQAAAQABAAD/2wCEAAkGBhMSERQUEhQUFBQWFRwXFxUXFBQUFRQYFxsXFBkdFRcXGyYfFxklGRcUIC8gIycpLCwsFx4xNTAqNSYrLCkBCQoKDgwOGg8PGi0eHyQvLCwsKSwsKSwsKSkpKiwsLCksLCwpKSwsLCwsLDQsKSktKSwsLCwsKSwsKSwsKSwpLP/AABEIAHYAdgMBIgACEQEDEQH/xAAbAAABBQEBAAAAAAAAAAAAAAAEAAIDBQcBBv/EADsQAAEDAgMEBwYEBQUAAAAAAAEAAhEDIQQFMRIiQWEGUXFygbHBEyMyQpGhJDNz0RRSYvDxFVNjguH/xAAaAQADAQEBAQAAAAAAAAAAAAADBAUCAQAG/8QAIhEAAgICAgIDAQEAAAAAAAAAAAECEQMxBCESMhMiQXEU/9oADAMBAAIRAxEAPwD27KJU7KKJsFneedK8VTxlam17gxrgGthoAEN+1+K85GcmRY1bPfignRCrMgzB9TDU31LvIO0bXgkcFYNWqZtO1Y8FT06hQeKdDHEWMW4KKhiDu34jzIXm66NJFuHp7UM1SNcu0csnC4vM9Mcc9jaWw6JeZhwaSI+903ovjnvqO23yNk7peDcEaDXRMrjN4vksA86WT46PUgwnKMOXQEoMEmwmlqwTpr0lxH+oYlrcRWDG1IaG1HBjRuiwa6I81snRGu52CoF7zUd7PeeTJcQTclacWkcstkl0FJYOlHXxQaCT/leNx3RL2tV1QuDDVY6oBIiBpaNTs261dZtVl2zwHmoKTEHJPukK5Kl0wvo7DKYpdRN4AmTOgsrlpVLUrndmN0bIgQYmb9eqt6FWae1y++iJjnfTCQfVEj2mp7tup5xEdZUTcHDWOBBJJloG8IkhQ02XmUZTJEEGCNCt77ChLHyJC7KGpPh3auZjVhsdfkERdnGV+b4T24Bg7DXRPAE+sLuCy4UKjjTcalMWLoAA2o4dohR0yY5dXBO2oB5680wpyUfG+gPhHy8q7LltdD5nnTMPSdUfw0HFx4AITLqpMsOo05heE6dZqatY02ncZu66n5j9beCTzS+NWO4MfySop6uT08TUxdevNOq5gq0xtFgcS4EQD8Ut0+q0PobmpDRhqv5jGgsdP5rHb4PbdZ3WxL6jg55LjAb4NAaB4AI3C4h1NzHtO8wgjwUv/bNSV9oqS4cXF0qZsDXpIfAYkVabHj5mg/v90lUTvsjvp0eTxR94/vFEsoN2QTN2k68b/soMbRIquHOfqp2PMAWIAIGvP90k/bsRltk2IoimDYO2qU3+WTEjnZTYB00Xd/0CDxeLLtmQN1uzxuJJv9UdltM+xJj5p7Yhbx7CQ9gjCUwSZ6ifoEZTotJYOvX6x5IbDN4jWI0nWyIYS0tMafvKaQcixD7NHVPmos2+Id31XXmSBzSzQbzTyhEgcloGp0xDeZv9U91FpL+AAJH2TabTA5HqXXvI2tLgg6o34D/SKnXP8QD/AEx4NbbyCy6udt7iTcuP3K07L2l9UngGn6kQFm+Nwpp1Sx+6Q7XlwPYpvOvx6K3ArydhOX4BrqdRxeAWtBAM70kCAjMkLWVqT3jaYHw4dYhVVN0AgG3ipm13QA3ZsZva6k/saRUa3bNJ6F1Zwo6g5wHZK4l0RwrqWGa19iSXR1TCSt4/RWQctObor87eDUAGoF1BRcYgmybmZ96/tTqLrf8AiWn3Imy7ZPiGh0EWgAdp4lXWX1R7EchB7VSVXxp1RoON7orL/wAp/eC1idMJDYZRMRBuimvH2QVPVGNqXvcDhHimkHEwgPBTc2qCAOMyoqr9EzNjvju+pRIHJaBaRjjZSPcCFHRK7VfabSdbD+wjgyTJawG23nteAWb9Jsc3E4pz2HZBIaCbWFpPmveYd81Hk/7b/JZY58FT+W2l0VODFOVhlfDNY57A8VIMB7TDXQdR1goh2GaBSdLHEidlhlzSHSdsEaxpCDpYlwbE2JEqR2KLfhkOFw4GDccCFLvsrNGwZXjW1aTXs0I+h4hdVT0FH4Onzk+SSsQdxTZAmkpNIBzUe9f4LjDb6LucD3zuxLYsEnL2ZOlsdXHH+7Kwy38p/eagntlqMyw+7f2tW8fsbhsLpC6IaNVFhx5KdoumRgFfqm5v8Q7vqpKwumZrd47vqiQ2ZloDYLJVPhUobuqJ43T2I9gwbCHeqH/if5LLauq0/DPj2v6L/JZqGS5T+YVuDs6zh2p1XU+Cbx8V2v5n0Cl/pXNW6DN/BUew+aSI6F0/wNDuepXFZh6o+fye7/pXZrSmqTySY2ymzJvvPBMopWfsydLZx4spstO6/wD6phbZTZazdf2DzXobOw2HUUQFDRaidhMoZA8SVFmPxjujzU2IbdRZkzfHdHqiw2Zlojptsm1GWUtNtkyqEYwVI0r/AKLlnDNVpJZuYj9F3qs4YLlIctlXhLZ11MEyo8SNPFTsSZchTE+yobB0UbGDoD+j1KS70bthqXcCSsR0j5+b+zB812TU8FDQDZAGpTM4aS3aGrfuOK8dmOdVNoCm0g8t70Sc19yfkl4s9s9zQpssLdmr2DzWf4XNqr3C5cdIOq9rk9BzaZ2rl2vV2ea7GLUjuJ2y6pbPWiJaquk4NEH/ACl7bhJ5WsmExwLxMKPHwXjk0IZ5kjiose02N5H3RMezMtBtMNTajWrz1fMn7Utt2XKWGzF3zX5afUcU78UqsXWRXRaUaAczEN4mkR9nLKKbhcrT8I0ta4iZNz+yzDpDhvYVXwCGOMt5TqFN5ONz0VuJkULsIbTESuMYJVIzNXCx+Hgr7o9hTXqNaLN1c7qHLmkZcacWPrkQaZsGRU4w9GTf2bfIJJuGdDQBoBA7BZJUl0iM+2TOwzTqFCcppH5AupLLSA0h1LKqTTIY0HrhECgOoLiS9R1I7/BtPBd/gGdX3KSS1R0c3CtGgXH4dp1CSS6jxAcrp/yppyun/KkktWz1DhhWjQILGZJRqDfY09oSSWWbTAKnQ/DGxZbqmyLwWQUaQhjABySSWTXkyxZRSSSXTNn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6" descr="data:image/jpeg;base64,/9j/4AAQSkZJRgABAQAAAQABAAD/2wCEAAkGBhMSERQUEhQUFBQWFRwXFxUXFBQUFRQYFxsXFBkdFRcXGyYfFxklGRcUIC8gIycpLCwsFx4xNTAqNSYrLCkBCQoKDgwOGg8PGi0eHyQvLCwsKSwsKSwsKSkpKiwsLCksLCwpKSwsLCwsLDQsKSktKSwsLCwsKSwsKSwsKSwpLP/AABEIAHYAdgMBIgACEQEDEQH/xAAbAAABBQEBAAAAAAAAAAAAAAAEAAIDBQcBBv/EADsQAAEDAgMEBwYEBQUAAAAAAAEAAhEDIQQFMRIiQWEGUXFygbHBEyMyQpGhJDNz0RRSYvDxFVNjguH/xAAaAQADAQEBAQAAAAAAAAAAAAADBAUCAQAG/8QAIhEAAgICAgIDAQEAAAAAAAAAAAECEQMxBCESMhMiQXEU/9oADAMBAAIRAxEAPwD27KJU7KKJsFneedK8VTxlam17gxrgGthoAEN+1+K85GcmRY1bPfignRCrMgzB9TDU31LvIO0bXgkcFYNWqZtO1Y8FT06hQeKdDHEWMW4KKhiDu34jzIXm66NJFuHp7UM1SNcu0csnC4vM9Mcc9jaWw6JeZhwaSI+903ovjnvqO23yNk7peDcEaDXRMrjN4vksA86WT46PUgwnKMOXQEoMEmwmlqwTpr0lxH+oYlrcRWDG1IaG1HBjRuiwa6I81snRGu52CoF7zUd7PeeTJcQTclacWkcstkl0FJYOlHXxQaCT/leNx3RL2tV1QuDDVY6oBIiBpaNTs261dZtVl2zwHmoKTEHJPukK5Kl0wvo7DKYpdRN4AmTOgsrlpVLUrndmN0bIgQYmb9eqt6FWae1y++iJjnfTCQfVEj2mp7tup5xEdZUTcHDWOBBJJloG8IkhQ02XmUZTJEEGCNCt77ChLHyJC7KGpPh3auZjVhsdfkERdnGV+b4T24Bg7DXRPAE+sLuCy4UKjjTcalMWLoAA2o4dohR0yY5dXBO2oB5680wpyUfG+gPhHy8q7LltdD5nnTMPSdUfw0HFx4AITLqpMsOo05heE6dZqatY02ncZu66n5j9beCTzS+NWO4MfySop6uT08TUxdevNOq5gq0xtFgcS4EQD8Ut0+q0PobmpDRhqv5jGgsdP5rHb4PbdZ3WxL6jg55LjAb4NAaB4AI3C4h1NzHtO8wgjwUv/bNSV9oqS4cXF0qZsDXpIfAYkVabHj5mg/v90lUTvsjvp0eTxR94/vFEsoN2QTN2k68b/soMbRIquHOfqp2PMAWIAIGvP90k/bsRltk2IoimDYO2qU3+WTEjnZTYB00Xd/0CDxeLLtmQN1uzxuJJv9UdltM+xJj5p7Yhbx7CQ9gjCUwSZ6ifoEZTotJYOvX6x5IbDN4jWI0nWyIYS0tMafvKaQcixD7NHVPmos2+Id31XXmSBzSzQbzTyhEgcloGp0xDeZv9U91FpL+AAJH2TabTA5HqXXvI2tLgg6o34D/SKnXP8QD/AEx4NbbyCy6udt7iTcuP3K07L2l9UngGn6kQFm+Nwpp1Sx+6Q7XlwPYpvOvx6K3ArydhOX4BrqdRxeAWtBAM70kCAjMkLWVqT3jaYHw4dYhVVN0AgG3ipm13QA3ZsZva6k/saRUa3bNJ6F1Zwo6g5wHZK4l0RwrqWGa19iSXR1TCSt4/RWQctObor87eDUAGoF1BRcYgmybmZ96/tTqLrf8AiWn3Imy7ZPiGh0EWgAdp4lXWX1R7EchB7VSVXxp1RoON7orL/wAp/eC1idMJDYZRMRBuimvH2QVPVGNqXvcDhHimkHEwgPBTc2qCAOMyoqr9EzNjvju+pRIHJaBaRjjZSPcCFHRK7VfabSdbD+wjgyTJawG23nteAWb9Jsc3E4pz2HZBIaCbWFpPmveYd81Hk/7b/JZY58FT+W2l0VODFOVhlfDNY57A8VIMB7TDXQdR1goh2GaBSdLHEidlhlzSHSdsEaxpCDpYlwbE2JEqR2KLfhkOFw4GDccCFLvsrNGwZXjW1aTXs0I+h4hdVT0FH4Onzk+SSsQdxTZAmkpNIBzUe9f4LjDb6LucD3zuxLYsEnL2ZOlsdXHH+7Kwy38p/eagntlqMyw+7f2tW8fsbhsLpC6IaNVFhx5KdoumRgFfqm5v8Q7vqpKwumZrd47vqiQ2ZloDYLJVPhUobuqJ43T2I9gwbCHeqH/if5LLauq0/DPj2v6L/JZqGS5T+YVuDs6zh2p1XU+Cbx8V2v5n0Cl/pXNW6DN/BUew+aSI6F0/wNDuepXFZh6o+fye7/pXZrSmqTySY2ymzJvvPBMopWfsydLZx4spstO6/wD6phbZTZazdf2DzXobOw2HUUQFDRaidhMoZA8SVFmPxjujzU2IbdRZkzfHdHqiw2Zlojptsm1GWUtNtkyqEYwVI0r/AKLlnDNVpJZuYj9F3qs4YLlIctlXhLZ11MEyo8SNPFTsSZchTE+yobB0UbGDoD+j1KS70bthqXcCSsR0j5+b+zB812TU8FDQDZAGpTM4aS3aGrfuOK8dmOdVNoCm0g8t70Sc19yfkl4s9s9zQpssLdmr2DzWf4XNqr3C5cdIOq9rk9BzaZ2rl2vV2ea7GLUjuJ2y6pbPWiJaquk4NEH/ACl7bhJ5WsmExwLxMKPHwXjk0IZ5kjiose02N5H3RMezMtBtMNTajWrz1fMn7Utt2XKWGzF3zX5afUcU78UqsXWRXRaUaAczEN4mkR9nLKKbhcrT8I0ta4iZNz+yzDpDhvYVXwCGOMt5TqFN5ONz0VuJkULsIbTESuMYJVIzNXCx+Hgr7o9hTXqNaLN1c7qHLmkZcacWPrkQaZsGRU4w9GTf2bfIJJuGdDQBoBA7BZJUl0iM+2TOwzTqFCcppH5AupLLSA0h1LKqTTIY0HrhECgOoLiS9R1I7/BtPBd/gGdX3KSS1R0c3CtGgXH4dp1CSS6jxAcrp/yppyun/KkktWz1DhhWjQILGZJRqDfY09oSSWWbTAKnQ/DGxZbqmyLwWQUaQhjABySSWTXkyxZRSSSXTNn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http://www.adr-t.ru/upload/iblock/47c/polietilenfosf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373216"/>
            <a:ext cx="1167681" cy="116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ru.all.biz/img/ru/catalog/372001.jpeg?rrr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11" y="5406771"/>
            <a:ext cx="1512167" cy="11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uzte.uz/sites/default/files/1_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06771"/>
            <a:ext cx="17272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rocter &amp; Gamble избавляется от ПВХ в упаковк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338962"/>
            <a:ext cx="2021210" cy="143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37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9496" y="18864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Эпоксидные полимеры </a:t>
            </a:r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20688"/>
            <a:ext cx="90364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Эпоксидные смолы (ЭС)</a:t>
            </a:r>
            <a:r>
              <a:rPr lang="ru-RU" sz="1600" dirty="0"/>
              <a:t> — </a:t>
            </a:r>
            <a:r>
              <a:rPr lang="ru-RU" sz="1600" dirty="0" err="1"/>
              <a:t>мономерные</a:t>
            </a:r>
            <a:r>
              <a:rPr lang="ru-RU" sz="1600" dirty="0"/>
              <a:t>, олигомерные или полимерные растворимые соединения, в состав молекул которых входит не менее двух окисных групп типа </a:t>
            </a:r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r>
              <a:rPr lang="ru-RU" sz="1600" b="1" dirty="0"/>
              <a:t>ЭС</a:t>
            </a:r>
            <a:r>
              <a:rPr lang="ru-RU" sz="1600" dirty="0"/>
              <a:t> выпускают </a:t>
            </a:r>
            <a:r>
              <a:rPr lang="ru-RU" sz="1600" b="1" dirty="0"/>
              <a:t>периодическим и непрерывным </a:t>
            </a:r>
            <a:r>
              <a:rPr lang="ru-RU" sz="1600" dirty="0"/>
              <a:t>методами в виде жидких, твердых и эмульсионных продуктов. Основными видами ЭС являются ароматические эпоксидные смолы, также существуют </a:t>
            </a:r>
            <a:r>
              <a:rPr lang="ru-RU" sz="1600" dirty="0" err="1"/>
              <a:t>эпоксиноволачные</a:t>
            </a:r>
            <a:r>
              <a:rPr lang="ru-RU" sz="1600" dirty="0"/>
              <a:t>, циклоалифатические ЭС и композиции </a:t>
            </a:r>
            <a:r>
              <a:rPr lang="ru-RU" sz="1600" dirty="0" err="1"/>
              <a:t>эпоксидиановых</a:t>
            </a:r>
            <a:r>
              <a:rPr lang="ru-RU" sz="1600" dirty="0"/>
              <a:t> смол с новолачными и резольными ФФС, ненасыщенными полиэфирами, фурановыми смолами, битумами и каучуками, </a:t>
            </a:r>
            <a:r>
              <a:rPr lang="ru-RU" sz="1600" dirty="0" err="1"/>
              <a:t>поливинилацеталями</a:t>
            </a:r>
            <a:r>
              <a:rPr lang="ru-RU" sz="1600" dirty="0"/>
              <a:t>, фторопластами, высокомолекулярными полиамидами, кремнийорганическими смолами.</a:t>
            </a:r>
          </a:p>
          <a:p>
            <a:r>
              <a:rPr lang="ru-RU" sz="1600" b="1" dirty="0"/>
              <a:t>Сырье</a:t>
            </a:r>
          </a:p>
          <a:p>
            <a:r>
              <a:rPr lang="ru-RU" sz="1600" dirty="0"/>
              <a:t>Эпоксидные полимеры, содержащие две и более эпоксидные группы, получают как отверждением олигомеров, образующихся при взаимодействии </a:t>
            </a:r>
            <a:r>
              <a:rPr lang="ru-RU" sz="1600" dirty="0" err="1"/>
              <a:t>эпихлоргидрина</a:t>
            </a:r>
            <a:r>
              <a:rPr lang="ru-RU" sz="1600" dirty="0"/>
              <a:t> с веществами, имеющими две и более групп с подвижными атомами водорода (</a:t>
            </a:r>
            <a:r>
              <a:rPr lang="ru-RU" sz="1600" dirty="0" err="1"/>
              <a:t>полнепиртами</a:t>
            </a:r>
            <a:r>
              <a:rPr lang="ru-RU" sz="1600" dirty="0"/>
              <a:t>, </a:t>
            </a:r>
            <a:r>
              <a:rPr lang="ru-RU" sz="1600" dirty="0" err="1"/>
              <a:t>полиаминами</a:t>
            </a:r>
            <a:r>
              <a:rPr lang="ru-RU" sz="1600" dirty="0"/>
              <a:t>, фенолами и др.), так и обработкой </a:t>
            </a:r>
            <a:r>
              <a:rPr lang="ru-RU" sz="1600" dirty="0" err="1"/>
              <a:t>надкислотами</a:t>
            </a:r>
            <a:r>
              <a:rPr lang="ru-RU" sz="1600" dirty="0"/>
              <a:t> (</a:t>
            </a:r>
            <a:r>
              <a:rPr lang="ru-RU" sz="1600" dirty="0" err="1"/>
              <a:t>надуксусной</a:t>
            </a:r>
            <a:r>
              <a:rPr lang="ru-RU" sz="1600" dirty="0"/>
              <a:t>, </a:t>
            </a:r>
            <a:r>
              <a:rPr lang="ru-RU" sz="1600" dirty="0" err="1"/>
              <a:t>надбензойной</a:t>
            </a:r>
            <a:r>
              <a:rPr lang="ru-RU" sz="1600" dirty="0"/>
              <a:t> и др.) низкомолекулярных веществ, полимеров и сополимеров бутадиена с двойными связями, В основном эпоксидные олигомеры, выпускаемые промышленностью, получают в результате взаимодействия </a:t>
            </a:r>
            <a:r>
              <a:rPr lang="ru-RU" sz="1600" dirty="0" err="1"/>
              <a:t>эпихлоргидрина</a:t>
            </a:r>
            <a:r>
              <a:rPr lang="ru-RU" sz="1600" dirty="0"/>
              <a:t> и 4,4-диоксидифенилпропана.</a:t>
            </a:r>
          </a:p>
          <a:p>
            <a:r>
              <a:rPr lang="ru-RU" sz="1600" b="1" dirty="0"/>
              <a:t>Синтез</a:t>
            </a:r>
            <a:r>
              <a:rPr lang="ru-RU" sz="1600" dirty="0"/>
              <a:t> </a:t>
            </a:r>
            <a:r>
              <a:rPr lang="ru-RU" sz="1600" dirty="0" err="1"/>
              <a:t>эпихлоргидрина</a:t>
            </a:r>
            <a:r>
              <a:rPr lang="ru-RU" sz="1600" dirty="0"/>
              <a:t> из пропилена проводят путем его хлорирования в проточном реакторе при времени контакта в несколько секунд пли при 500°С и давлении 18 МП а до </a:t>
            </a:r>
            <a:r>
              <a:rPr lang="ru-RU" sz="1600" dirty="0" err="1"/>
              <a:t>аллилхлорида</a:t>
            </a:r>
            <a:r>
              <a:rPr lang="ru-RU" sz="1600" dirty="0"/>
              <a:t>. Затем при взаимодействии с </a:t>
            </a:r>
            <a:r>
              <a:rPr lang="ru-RU" sz="1600" dirty="0" err="1"/>
              <a:t>хлороватистой</a:t>
            </a:r>
            <a:r>
              <a:rPr lang="ru-RU" sz="1600" dirty="0"/>
              <a:t> кислотой получают </a:t>
            </a:r>
            <a:r>
              <a:rPr lang="ru-RU" sz="1600" dirty="0" err="1" smtClean="0"/>
              <a:t>дихлоргидрин</a:t>
            </a:r>
            <a:r>
              <a:rPr lang="ru-RU" sz="1600" dirty="0" smtClean="0"/>
              <a:t> </a:t>
            </a:r>
            <a:r>
              <a:rPr lang="ru-RU" sz="1600" dirty="0"/>
              <a:t>глицерина, который под действием щелочи превращается в </a:t>
            </a:r>
            <a:r>
              <a:rPr lang="ru-RU" sz="1600" dirty="0" err="1" smtClean="0"/>
              <a:t>эпихлоргидрин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24744"/>
            <a:ext cx="864096" cy="550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70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7346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нагревании </a:t>
            </a:r>
            <a:r>
              <a:rPr lang="ru-RU" dirty="0" err="1"/>
              <a:t>дифенилолпропана</a:t>
            </a:r>
            <a:r>
              <a:rPr lang="ru-RU" dirty="0"/>
              <a:t> (ДФП) и </a:t>
            </a:r>
            <a:r>
              <a:rPr lang="ru-RU" dirty="0" err="1"/>
              <a:t>эпихлоргидрина</a:t>
            </a:r>
            <a:r>
              <a:rPr lang="ru-RU" dirty="0"/>
              <a:t> (ЭХГ) происходит взаимодействие </a:t>
            </a:r>
            <a:r>
              <a:rPr lang="ru-RU" dirty="0" err="1"/>
              <a:t>эпоксигрупп</a:t>
            </a:r>
            <a:r>
              <a:rPr lang="ru-RU" dirty="0"/>
              <a:t> ЭХГ с гидроксильными группами ДФП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Присутствие неорганических оснований (например, </a:t>
            </a:r>
            <a:r>
              <a:rPr lang="ru-RU" dirty="0" err="1"/>
              <a:t>NаОН</a:t>
            </a:r>
            <a:r>
              <a:rPr lang="ru-RU" dirty="0"/>
              <a:t>) ускоряет эту реакцию. Образующийся </a:t>
            </a:r>
            <a:r>
              <a:rPr lang="ru-RU" dirty="0" err="1"/>
              <a:t>дихлоргидринглицериновый</a:t>
            </a:r>
            <a:r>
              <a:rPr lang="ru-RU" dirty="0"/>
              <a:t> эфир </a:t>
            </a:r>
            <a:r>
              <a:rPr lang="ru-RU" dirty="0" err="1"/>
              <a:t>дифенилолпропана</a:t>
            </a:r>
            <a:r>
              <a:rPr lang="ru-RU" dirty="0"/>
              <a:t> содержит две вторичные гидроксильные группы, находящиеся в -положении к атомам хлора. В щелочной среде происходит быстрое отщепление хлористого водорода, образуется </a:t>
            </a:r>
            <a:r>
              <a:rPr lang="ru-RU" dirty="0" err="1"/>
              <a:t>диглицидиловый</a:t>
            </a:r>
            <a:r>
              <a:rPr lang="ru-RU" dirty="0"/>
              <a:t> эфир </a:t>
            </a:r>
            <a:r>
              <a:rPr lang="ru-RU" dirty="0" err="1"/>
              <a:t>дифенилолпропана</a:t>
            </a:r>
            <a:r>
              <a:rPr lang="ru-RU" dirty="0"/>
              <a:t> с новыми концевыми </a:t>
            </a:r>
            <a:r>
              <a:rPr lang="ru-RU" dirty="0" err="1"/>
              <a:t>эпоксигруппами</a:t>
            </a:r>
            <a:r>
              <a:rPr lang="ru-RU" dirty="0"/>
              <a:t>: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836712"/>
            <a:ext cx="5472608" cy="1512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5" y="4538872"/>
            <a:ext cx="6529288" cy="195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2296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7725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 дальнейшем взаимодействии ЭХГ и ДФП с </a:t>
            </a:r>
            <a:r>
              <a:rPr lang="ru-RU" sz="2400" dirty="0" err="1"/>
              <a:t>диглицидиловым</a:t>
            </a:r>
            <a:r>
              <a:rPr lang="ru-RU" sz="2400" dirty="0"/>
              <a:t> эфиром ДФП образуется линейная олигомерная </a:t>
            </a:r>
            <a:r>
              <a:rPr lang="ru-RU" sz="2400" dirty="0" err="1"/>
              <a:t>эпоксидиановая</a:t>
            </a:r>
            <a:r>
              <a:rPr lang="ru-RU" sz="2400" dirty="0"/>
              <a:t> смола общей формулы: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С увеличением степени поликонденсации ЭС превращаются из вязких продуктов в полутвердые и хрупкие материалы. </a:t>
            </a:r>
          </a:p>
          <a:p>
            <a:r>
              <a:rPr lang="ru-RU" sz="2400" dirty="0"/>
              <a:t>ЭС получают непрерывным и периодическим методом.</a:t>
            </a:r>
          </a:p>
          <a:p>
            <a:r>
              <a:rPr lang="ru-RU" sz="2400" dirty="0"/>
              <a:t>Технологический процесс производства жидких ЭС </a:t>
            </a:r>
            <a:r>
              <a:rPr lang="ru-RU" sz="2400" b="1" dirty="0"/>
              <a:t>периодическим методом </a:t>
            </a:r>
            <a:r>
              <a:rPr lang="ru-RU" sz="2400" dirty="0"/>
              <a:t>состоит из следующих стадий: загрузка и конденсация сырья, промывка ЭС и отгонка воды, фильтрование и сушка (рис.2).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3" y="1268760"/>
            <a:ext cx="617348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0816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876" y="133967"/>
            <a:ext cx="7092280" cy="30460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168085"/>
            <a:ext cx="4426162" cy="39217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70586"/>
            <a:ext cx="4852837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35539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064896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55576" y="5517232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Рисунок 2 - Схема производства жидких эпоксидных смол периодическим методом:</a:t>
            </a:r>
          </a:p>
          <a:p>
            <a:r>
              <a:rPr lang="ru-RU" i="1" dirty="0"/>
              <a:t>1 - </a:t>
            </a:r>
            <a:r>
              <a:rPr lang="ru-RU" dirty="0"/>
              <a:t>реактор; </a:t>
            </a:r>
            <a:r>
              <a:rPr lang="ru-RU" i="1" dirty="0"/>
              <a:t>2,6</a:t>
            </a:r>
            <a:r>
              <a:rPr lang="ru-RU" dirty="0"/>
              <a:t> - холодильники; </a:t>
            </a:r>
            <a:r>
              <a:rPr lang="ru-RU" i="1" dirty="0"/>
              <a:t>3 - </a:t>
            </a:r>
            <a:r>
              <a:rPr lang="ru-RU" dirty="0"/>
              <a:t>приемник; </a:t>
            </a:r>
            <a:r>
              <a:rPr lang="ru-RU" i="1" dirty="0"/>
              <a:t>4 - </a:t>
            </a:r>
            <a:r>
              <a:rPr lang="ru-RU" dirty="0"/>
              <a:t>фильтры; </a:t>
            </a:r>
            <a:r>
              <a:rPr lang="ru-RU" i="1" dirty="0"/>
              <a:t>5 </a:t>
            </a:r>
            <a:r>
              <a:rPr lang="ru-RU" dirty="0"/>
              <a:t>- аппарат для отгонки толуола; </a:t>
            </a:r>
            <a:r>
              <a:rPr lang="ru-RU" i="1" dirty="0"/>
              <a:t>7</a:t>
            </a:r>
            <a:r>
              <a:rPr lang="ru-RU" dirty="0"/>
              <a:t> - сборник.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28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23309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Непрерывный процесс</a:t>
            </a:r>
            <a:r>
              <a:rPr lang="ru-RU" b="1" dirty="0"/>
              <a:t> производства жидких </a:t>
            </a:r>
            <a:r>
              <a:rPr lang="ru-RU" b="1" dirty="0" smtClean="0"/>
              <a:t>ЭС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2641"/>
            <a:ext cx="7848872" cy="49525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573325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Рисунок 3 - Схема производства жидких эпоксидных смол непрерывным методом:</a:t>
            </a:r>
          </a:p>
          <a:p>
            <a:r>
              <a:rPr lang="ru-RU" i="1" dirty="0"/>
              <a:t>1 </a:t>
            </a:r>
            <a:r>
              <a:rPr lang="ru-RU" dirty="0"/>
              <a:t>- аппарат для получения раствора </a:t>
            </a:r>
            <a:r>
              <a:rPr lang="ru-RU" dirty="0" err="1"/>
              <a:t>дифенилолпропана</a:t>
            </a:r>
            <a:r>
              <a:rPr lang="ru-RU" dirty="0"/>
              <a:t>; </a:t>
            </a:r>
            <a:r>
              <a:rPr lang="ru-RU" i="1" dirty="0"/>
              <a:t>2</a:t>
            </a:r>
            <a:r>
              <a:rPr lang="ru-RU" dirty="0"/>
              <a:t> - аппарат для растворения </a:t>
            </a:r>
            <a:r>
              <a:rPr lang="ru-RU" dirty="0" err="1"/>
              <a:t>эпихлоргидрина</a:t>
            </a:r>
            <a:r>
              <a:rPr lang="ru-RU" dirty="0"/>
              <a:t>; </a:t>
            </a:r>
            <a:r>
              <a:rPr lang="ru-RU" i="1" dirty="0"/>
              <a:t>3</a:t>
            </a:r>
            <a:r>
              <a:rPr lang="ru-RU" dirty="0"/>
              <a:t> - реактор; </a:t>
            </a:r>
            <a:r>
              <a:rPr lang="ru-RU" i="1" dirty="0"/>
              <a:t>4, </a:t>
            </a:r>
            <a:r>
              <a:rPr lang="ru-RU" dirty="0"/>
              <a:t>7 - отстойники; 5, </a:t>
            </a:r>
            <a:r>
              <a:rPr lang="ru-RU" i="1" dirty="0"/>
              <a:t>9</a:t>
            </a:r>
            <a:r>
              <a:rPr lang="ru-RU" dirty="0"/>
              <a:t> - циклонные аппараты; </a:t>
            </a:r>
            <a:r>
              <a:rPr lang="ru-RU" i="1" dirty="0"/>
              <a:t>6, 10 -</a:t>
            </a:r>
            <a:r>
              <a:rPr lang="ru-RU" dirty="0"/>
              <a:t>холодильники; </a:t>
            </a:r>
            <a:r>
              <a:rPr lang="ru-RU" i="1" dirty="0"/>
              <a:t>8 </a:t>
            </a:r>
            <a:r>
              <a:rPr lang="ru-RU" dirty="0"/>
              <a:t>- фильтр; </a:t>
            </a:r>
            <a:r>
              <a:rPr lang="ru-RU" i="1" dirty="0"/>
              <a:t>11 </a:t>
            </a:r>
            <a:r>
              <a:rPr lang="ru-RU" dirty="0"/>
              <a:t>- сборник смолы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26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04664"/>
            <a:ext cx="903649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 качестве отвердителей применяют:</a:t>
            </a:r>
            <a:endParaRPr lang="ru-RU" sz="2000" dirty="0"/>
          </a:p>
          <a:p>
            <a:r>
              <a:rPr lang="ru-RU" sz="2000" b="1" dirty="0" smtClean="0"/>
              <a:t>Продукты </a:t>
            </a:r>
            <a:r>
              <a:rPr lang="ru-RU" sz="2000" b="1" dirty="0"/>
              <a:t>основного характера: </a:t>
            </a:r>
            <a:r>
              <a:rPr lang="ru-RU" sz="2000" dirty="0"/>
              <a:t>различные </a:t>
            </a:r>
            <a:r>
              <a:rPr lang="ru-RU" sz="2000" dirty="0" err="1"/>
              <a:t>дн</a:t>
            </a:r>
            <a:r>
              <a:rPr lang="ru-RU" sz="2000" dirty="0"/>
              <a:t>- и полифункциональные алифатические и ароматические амины, низкомолекулярные полиамидные олигомеры и различные производные аминов. </a:t>
            </a:r>
            <a:r>
              <a:rPr lang="ru-RU" sz="2000" dirty="0" err="1"/>
              <a:t>Отвержденис</a:t>
            </a:r>
            <a:r>
              <a:rPr lang="ru-RU" sz="2000" dirty="0"/>
              <a:t> начинается при умеренных температурах (18—20°С); для завершения процесса необходима   термообработка   при 60—120°С в течение 10—14 ч. Наиболее активны </a:t>
            </a:r>
            <a:r>
              <a:rPr lang="ru-RU" sz="2000" dirty="0" err="1"/>
              <a:t>диполифункциональные</a:t>
            </a:r>
            <a:r>
              <a:rPr lang="ru-RU" sz="2000" dirty="0"/>
              <a:t> алифатические амины. Реакция отверждения в их присутствии сопровождается выделением тепла. Продукты, отвержденные алифатическими аминами, имеют теплостойкость до 120° а ароматическими до 160°С.</a:t>
            </a:r>
          </a:p>
          <a:p>
            <a:r>
              <a:rPr lang="ru-RU" sz="2000" b="1" dirty="0"/>
              <a:t>В качестве </a:t>
            </a:r>
            <a:r>
              <a:rPr lang="ru-RU" sz="2000" b="1" i="1" dirty="0" err="1"/>
              <a:t>аминных</a:t>
            </a:r>
            <a:r>
              <a:rPr lang="ru-RU" sz="2000" b="1" i="1" dirty="0"/>
              <a:t> отвердителей</a:t>
            </a:r>
            <a:r>
              <a:rPr lang="ru-RU" sz="2000" b="1" dirty="0"/>
              <a:t> применяют: </a:t>
            </a:r>
            <a:r>
              <a:rPr lang="ru-RU" sz="2000" dirty="0" err="1"/>
              <a:t>полиэтиленполи</a:t>
            </a:r>
            <a:r>
              <a:rPr lang="ru-RU" sz="2000" dirty="0"/>
              <a:t>-амин, </a:t>
            </a:r>
            <a:r>
              <a:rPr lang="ru-RU" sz="2000" dirty="0" err="1"/>
              <a:t>этилендиамин</a:t>
            </a:r>
            <a:r>
              <a:rPr lang="ru-RU" sz="2000" dirty="0"/>
              <a:t>, </a:t>
            </a:r>
            <a:r>
              <a:rPr lang="ru-RU" sz="2000" dirty="0" err="1"/>
              <a:t>гексаметилендиамин</a:t>
            </a:r>
            <a:r>
              <a:rPr lang="ru-RU" sz="2000" dirty="0"/>
              <a:t>, </a:t>
            </a:r>
            <a:r>
              <a:rPr lang="ru-RU" sz="2000" dirty="0" err="1"/>
              <a:t>диэтилентриамин</a:t>
            </a:r>
            <a:r>
              <a:rPr lang="ru-RU" sz="2000" dirty="0"/>
              <a:t>, </a:t>
            </a:r>
            <a:r>
              <a:rPr lang="ru-RU" sz="2000" dirty="0" err="1"/>
              <a:t>jx-фе-Нилендпамгш</a:t>
            </a:r>
            <a:r>
              <a:rPr lang="ru-RU" sz="2000" dirty="0"/>
              <a:t>, </a:t>
            </a:r>
            <a:r>
              <a:rPr lang="ru-RU" sz="2000" dirty="0" err="1"/>
              <a:t>днциандиамид</a:t>
            </a:r>
            <a:r>
              <a:rPr lang="ru-RU" sz="2000" dirty="0"/>
              <a:t> и некоторые другие амины, добавляемые к полимеру в количестве 5—16%. При взаимодействии аминов с эпоксидными олигомерами происходит разрыв эпоксидного кольца и присоединение амина. Этот процесс не сопровождается выделением каких-либо веществ, благодаря чему происходит лишь минимальная усадка олигомера. Весьма перспективно применение для строительных целей </a:t>
            </a:r>
            <a:r>
              <a:rPr lang="ru-RU" sz="2000" dirty="0" err="1"/>
              <a:t>аминофенольного</a:t>
            </a:r>
            <a:r>
              <a:rPr lang="ru-RU" sz="2000" dirty="0"/>
              <a:t> отвердителя (АФ-2), позволяющего </a:t>
            </a:r>
            <a:r>
              <a:rPr lang="ru-RU" sz="2000" dirty="0" err="1"/>
              <a:t>отверждать</a:t>
            </a:r>
            <a:r>
              <a:rPr lang="ru-RU" sz="2000" dirty="0"/>
              <a:t> эпоксидные олигомеры в условиях повышенной влажности и под водой.</a:t>
            </a:r>
          </a:p>
          <a:p>
            <a:endParaRPr lang="ru-RU" sz="20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9871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77048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Полиэтилеиполиамин</a:t>
            </a:r>
            <a:r>
              <a:rPr lang="ru-RU" b="1" dirty="0"/>
              <a:t> и </a:t>
            </a:r>
            <a:r>
              <a:rPr lang="ru-RU" b="1" dirty="0" err="1"/>
              <a:t>этилендиамин</a:t>
            </a:r>
            <a:r>
              <a:rPr lang="ru-RU" b="1" dirty="0"/>
              <a:t> </a:t>
            </a:r>
            <a:r>
              <a:rPr lang="ru-RU" dirty="0"/>
              <a:t>применяют для отверждения эпоксидных олигомеров на холоду или до температуры не выше 60°С.</a:t>
            </a:r>
          </a:p>
          <a:p>
            <a:r>
              <a:rPr lang="ru-RU" b="1" dirty="0" err="1" smtClean="0"/>
              <a:t>Диэтилентриамин</a:t>
            </a:r>
            <a:r>
              <a:rPr lang="ru-RU" dirty="0" smtClean="0"/>
              <a:t> </a:t>
            </a:r>
            <a:r>
              <a:rPr lang="ru-RU" dirty="0"/>
              <a:t>пригоден для отверждения при нормальных и повышенных температурах. При холодном отверждении требуется 10—15 мае. ч. Полное отверждение твердого эпоксидного олигомера с 6% </a:t>
            </a:r>
            <a:r>
              <a:rPr lang="ru-RU" dirty="0" err="1" smtClean="0"/>
              <a:t>дпзтилентриамина</a:t>
            </a:r>
            <a:r>
              <a:rPr lang="ru-RU" dirty="0" smtClean="0"/>
              <a:t> </a:t>
            </a:r>
            <a:r>
              <a:rPr lang="ru-RU" dirty="0"/>
              <a:t>происходит при 25°С за 5 </a:t>
            </a:r>
            <a:r>
              <a:rPr lang="ru-RU" dirty="0" err="1"/>
              <a:t>сут</a:t>
            </a:r>
            <a:r>
              <a:rPr lang="ru-RU" dirty="0"/>
              <a:t>, при 70°С — за 2 ч, а при 150°С —за 30 мин. [х-</a:t>
            </a:r>
            <a:r>
              <a:rPr lang="ru-RU" dirty="0" err="1"/>
              <a:t>Фенилендиамин</a:t>
            </a:r>
            <a:r>
              <a:rPr lang="ru-RU" dirty="0"/>
              <a:t> и </a:t>
            </a:r>
            <a:r>
              <a:rPr lang="ru-RU" dirty="0" err="1"/>
              <a:t>дицнан-диамид</a:t>
            </a:r>
            <a:r>
              <a:rPr lang="ru-RU" dirty="0"/>
              <a:t> позволяют производить отверждение при 160°С.</a:t>
            </a:r>
          </a:p>
          <a:p>
            <a:r>
              <a:rPr lang="ru-RU" dirty="0"/>
              <a:t>В случае использования </a:t>
            </a:r>
            <a:r>
              <a:rPr lang="ru-RU" b="1" dirty="0" err="1"/>
              <a:t>полиэтиленполиаминов</a:t>
            </a:r>
            <a:r>
              <a:rPr lang="ru-RU" dirty="0"/>
              <a:t> (ПЭПА) расчет проводят по </a:t>
            </a:r>
            <a:r>
              <a:rPr lang="ru-RU" dirty="0" err="1"/>
              <a:t>диэтилентриамину</a:t>
            </a:r>
            <a:r>
              <a:rPr lang="ru-RU" dirty="0"/>
              <a:t> (ДЭТА), содержащему 5 атомов водорода в </a:t>
            </a:r>
            <a:r>
              <a:rPr lang="ru-RU" dirty="0" err="1"/>
              <a:t>аминных</a:t>
            </a:r>
            <a:r>
              <a:rPr lang="ru-RU" dirty="0"/>
              <a:t> группах. В этом случае </a:t>
            </a:r>
            <a:r>
              <a:rPr lang="ru-RU" dirty="0" err="1"/>
              <a:t>Mjn</a:t>
            </a:r>
            <a:r>
              <a:rPr lang="ru-RU" dirty="0"/>
              <a:t>= 103/5 = 20,6. 13 последнее время в качестве </a:t>
            </a:r>
            <a:r>
              <a:rPr lang="ru-RU" dirty="0" err="1"/>
              <a:t>аминных</a:t>
            </a:r>
            <a:r>
              <a:rPr lang="ru-RU" dirty="0"/>
              <a:t> отвердителей стали применять </a:t>
            </a:r>
            <a:r>
              <a:rPr lang="ru-RU" dirty="0" err="1"/>
              <a:t>иизкомолекуляриые</a:t>
            </a:r>
            <a:r>
              <a:rPr lang="ru-RU" dirty="0"/>
              <a:t> полиамиды, имеющие ряд преимуществ но сравнению с другими аминами: они совмещаются с эпоксидными олигомерами в широких пределах, увеличивают жизнеспособность композиции, нетоксичны, экзотермический эффект при отверждении низкомолекулярными полиамидами невелик. Кроме того, при применении отвердителей этого типа возможно получение отливок от твердых и жестких до мягких </a:t>
            </a:r>
            <a:r>
              <a:rPr lang="ru-RU" dirty="0" err="1"/>
              <a:t>резиноподобных</a:t>
            </a:r>
            <a:r>
              <a:rPr lang="ru-RU" dirty="0"/>
              <a:t> без введения пластификаторов (при различных количествах вводимого отвердителя). Полученные отливки имеют малую усадку, хорошо обрабатываются резанием.</a:t>
            </a:r>
          </a:p>
        </p:txBody>
      </p:sp>
    </p:spTree>
    <p:extLst>
      <p:ext uri="{BB962C8B-B14F-4D97-AF65-F5344CB8AC3E}">
        <p14:creationId xmlns:p14="http://schemas.microsoft.com/office/powerpoint/2010/main" val="2434617373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39026"/>
            <a:ext cx="7632848" cy="43222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61024" y="10308"/>
            <a:ext cx="7831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Основные механизмы отверждения эпоксидных смол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30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928992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СВОЙСТВА</a:t>
            </a:r>
          </a:p>
          <a:p>
            <a:r>
              <a:rPr lang="ru-RU" sz="2400" dirty="0" smtClean="0"/>
              <a:t>Гидроксильные </a:t>
            </a:r>
            <a:r>
              <a:rPr lang="ru-RU" sz="2400" dirty="0"/>
              <a:t>группы в макромолекуле обеспечивают хорошую адгезию эпоксидных полимеров к разнообразным материалам. Эпоксидные полимеры стойки к действию соляной и серной кислот средней и низкой концентрации, к щелочам и растворителям. Они обладают высокими диэлектрическими показателями, хорошей теплостойкостью и водостойкостью.</a:t>
            </a:r>
          </a:p>
          <a:p>
            <a:r>
              <a:rPr lang="ru-RU" sz="2400" dirty="0"/>
              <a:t>Эпоксидные полимеры имеют небольшое число сшивок, находящихся на значительном расстоянии друг от друга. Поэтому сегменты цепей между сшивками обладают некоторой подвижностью. Вследствие этого полимеры менее хрупки н имеют более высокую прочность при изгибе (100 МПа) и высокую ударную вязкость по сравнению, например, с феноло-формальдегидными- полимерами. На физико-механические свойства эпоксидных полимеров и материалов на их основе значительное влияние оказывает тип отвердителя, а также вид и количество наполнителя.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80172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7346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ПРИМЕНЕНИЕ</a:t>
            </a:r>
          </a:p>
          <a:p>
            <a:r>
              <a:rPr lang="ru-RU" dirty="0"/>
              <a:t>клеи для склеивания стекла, керамики, дерева, металлов, бетона, пластических масс и т. д. Клеевой шов устойчив к действию </a:t>
            </a:r>
          </a:p>
          <a:p>
            <a:r>
              <a:rPr lang="ru-RU" dirty="0"/>
              <a:t>воды, неполярных растворителей, кислот и щелочей. Он характеризуется высокой механической прочностью (особенно на срез) и устойчивостью к вибрационным нагрузкам. </a:t>
            </a:r>
          </a:p>
          <a:p>
            <a:r>
              <a:rPr lang="ru-RU" dirty="0"/>
              <a:t>компаундов (композиций, состоящих из эпоксидного олигомера, наполнителя и отвердителя), из которых формуют различные</a:t>
            </a:r>
          </a:p>
          <a:p>
            <a:r>
              <a:rPr lang="ru-RU" dirty="0"/>
              <a:t>изделия, для герметизации дискретных светодиодов и СИД линеек и кластеров,  </a:t>
            </a:r>
            <a:r>
              <a:rPr lang="ru-RU" dirty="0" err="1"/>
              <a:t>цифрознаковых</a:t>
            </a:r>
            <a:r>
              <a:rPr lang="ru-RU" dirty="0"/>
              <a:t> и матричных индикаторов, оптронов и других электронных приборов</a:t>
            </a:r>
          </a:p>
          <a:p>
            <a:r>
              <a:rPr lang="ru-RU" dirty="0"/>
              <a:t> в качестве связующего при изготовлении стеклопластиков, получения лакокрасочных покрытий и пенопластов.</a:t>
            </a:r>
          </a:p>
          <a:p>
            <a:r>
              <a:rPr lang="ru-RU" dirty="0"/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8" y="4167664"/>
            <a:ext cx="3045274" cy="2690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792" y="5686016"/>
            <a:ext cx="1872208" cy="11586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000" y="5517232"/>
            <a:ext cx="1352404" cy="10036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626" y="5373216"/>
            <a:ext cx="2387299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4267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ru-RU" dirty="0"/>
              <a:t>Клеящие материалы это жидкие, пастообразные или твердые вещества, составы и композиции. При их высыхании или отверждении в зазоре между соединяемыми поверхностями образуется клеевой слой. Прочность соединения определяют два основных его свойства: </a:t>
            </a:r>
          </a:p>
          <a:p>
            <a:r>
              <a:rPr lang="ru-RU" dirty="0"/>
              <a:t>адгезия – слипание соединительного слоя со склеиваемыми поверхностями;</a:t>
            </a:r>
          </a:p>
          <a:p>
            <a:r>
              <a:rPr lang="ru-RU" dirty="0" err="1"/>
              <a:t>когезия</a:t>
            </a:r>
            <a:r>
              <a:rPr lang="ru-RU" dirty="0"/>
              <a:t> – сцепление частиц внутри клеевого слоя после его отверждения.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33800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Современные клеи и герметики, как правило, состоят из полимерной основы с различными добавками: </a:t>
            </a:r>
          </a:p>
          <a:p>
            <a:r>
              <a:rPr lang="ru-RU" dirty="0"/>
              <a:t>отвердители, инициаторы и катализаторы обеспечивают быстрое и полное отверждение;</a:t>
            </a:r>
          </a:p>
          <a:p>
            <a:r>
              <a:rPr lang="ru-RU" dirty="0"/>
              <a:t>наполнители (органические и неорганические) улучшают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свойства </a:t>
            </a:r>
            <a:r>
              <a:rPr lang="ru-RU" dirty="0"/>
              <a:t>клеевого слоя, а также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снижают </a:t>
            </a:r>
            <a:r>
              <a:rPr lang="ru-RU" dirty="0"/>
              <a:t>величину усадки при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отверждении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616" y="3073444"/>
            <a:ext cx="2487384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2819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33656" cy="633670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Синтетические полимерные клеи </a:t>
            </a:r>
            <a:r>
              <a:rPr lang="ru-RU" dirty="0"/>
              <a:t>подразделяют на термопластичные и термореактивные. Особенностями </a:t>
            </a:r>
            <a:r>
              <a:rPr lang="ru-RU" b="1" dirty="0"/>
              <a:t>термопластичных </a:t>
            </a:r>
            <a:r>
              <a:rPr lang="ru-RU" dirty="0"/>
              <a:t>клеев являются невысокая теплостойкость и гибкие, нехрупкие клеевые пленки. Эти клеи применяют при температурах эксплуатации не выше 60 0. С, а клеи на основе кремнийорганических полимеров - до 1200 С, т.е. на уровне неорганических клеев. Отверждение </a:t>
            </a:r>
            <a:r>
              <a:rPr lang="ru-RU" b="1" dirty="0"/>
              <a:t>термореактивных</a:t>
            </a:r>
            <a:r>
              <a:rPr lang="ru-RU" dirty="0"/>
              <a:t> полимеров возможно без нагрева, но прочность клеев холодного отверждения ниже прочности аналогичных клеев горячего отверждения. Неорганические клеи представляют собой водные системы без органических растворителей.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5934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Свойства  клея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Основными свойствами клеев являются: их клеящая способность</a:t>
            </a:r>
            <a:r>
              <a:rPr lang="ru-RU" dirty="0" smtClean="0"/>
              <a:t>,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err="1"/>
              <a:t>грибостойкость</a:t>
            </a:r>
            <a:r>
              <a:rPr lang="ru-RU" dirty="0"/>
              <a:t>, </a:t>
            </a:r>
            <a:endParaRPr lang="en-US" dirty="0" smtClean="0"/>
          </a:p>
          <a:p>
            <a:r>
              <a:rPr lang="ru-RU" dirty="0" smtClean="0"/>
              <a:t>водостойкость</a:t>
            </a:r>
            <a:r>
              <a:rPr lang="ru-RU" dirty="0"/>
              <a:t>, </a:t>
            </a:r>
            <a:endParaRPr lang="en-US" dirty="0" smtClean="0"/>
          </a:p>
          <a:p>
            <a:r>
              <a:rPr lang="ru-RU" dirty="0" err="1" smtClean="0"/>
              <a:t>схватываемость</a:t>
            </a:r>
            <a:r>
              <a:rPr lang="ru-RU" dirty="0" smtClean="0"/>
              <a:t>,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жизнеспособность; </a:t>
            </a:r>
            <a:endParaRPr lang="en-US" dirty="0" smtClean="0"/>
          </a:p>
          <a:p>
            <a:r>
              <a:rPr lang="ru-RU" dirty="0" smtClean="0"/>
              <a:t>к </a:t>
            </a:r>
            <a:r>
              <a:rPr lang="ru-RU" dirty="0"/>
              <a:t>отрицательным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свойствам </a:t>
            </a:r>
            <a:r>
              <a:rPr lang="ru-RU" dirty="0"/>
              <a:t>относится </a:t>
            </a:r>
            <a:endParaRPr lang="en-US" dirty="0" smtClean="0"/>
          </a:p>
          <a:p>
            <a:pPr marL="0" indent="0">
              <a:buNone/>
            </a:pPr>
            <a:r>
              <a:rPr lang="ru-RU" dirty="0" err="1" smtClean="0"/>
              <a:t>пробойность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561" y="1880825"/>
            <a:ext cx="4322439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990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38273" cy="8596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88111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7369" y="1706521"/>
            <a:ext cx="4220904" cy="45259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27849"/>
            <a:ext cx="2304488" cy="24447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332" y="2731586"/>
            <a:ext cx="2322777" cy="22191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2749" y="4437112"/>
            <a:ext cx="2456901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2656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Полиэфиры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32048"/>
            <a:ext cx="9144000" cy="6669360"/>
          </a:xfrm>
        </p:spPr>
        <p:txBody>
          <a:bodyPr>
            <a:noAutofit/>
          </a:bodyPr>
          <a:lstStyle/>
          <a:p>
            <a:pPr marL="0" indent="432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i="1" dirty="0" err="1"/>
              <a:t>Полиэфи́ры</a:t>
            </a:r>
            <a:r>
              <a:rPr lang="ru-RU" sz="2400" b="1" i="1" dirty="0"/>
              <a:t> или </a:t>
            </a:r>
            <a:r>
              <a:rPr lang="ru-RU" sz="2400" b="1" i="1" dirty="0" smtClean="0"/>
              <a:t>полиэстеры</a:t>
            </a:r>
            <a:r>
              <a:rPr lang="ru-RU" sz="2400" b="1" i="1" dirty="0"/>
              <a:t> </a:t>
            </a:r>
            <a:r>
              <a:rPr lang="ru-RU" sz="2400" dirty="0"/>
              <a:t>— </a:t>
            </a:r>
            <a:r>
              <a:rPr lang="ru-RU" sz="2400" dirty="0" smtClean="0"/>
              <a:t>это </a:t>
            </a:r>
            <a:r>
              <a:rPr lang="ru-RU" sz="2400" dirty="0"/>
              <a:t>молекулярные соединения, которые получают в результате процесса поликонденсации. Выделяют насыщенные и ненасыщенные полиэфиры, природные </a:t>
            </a:r>
            <a:r>
              <a:rPr lang="ru-RU" sz="2400" dirty="0" smtClean="0"/>
              <a:t>и искусственные </a:t>
            </a:r>
            <a:r>
              <a:rPr lang="ru-RU" sz="2400" dirty="0"/>
              <a:t>полиэфиры, сложные и простые полиэфиры.</a:t>
            </a:r>
          </a:p>
          <a:p>
            <a:pPr marL="0" indent="432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/>
              <a:t>Простые полиэфиры</a:t>
            </a:r>
            <a:r>
              <a:rPr lang="ru-RU" sz="2400" dirty="0"/>
              <a:t> характеризуются группировкой , регулярно повторяющейся в основной цепи макромолекулы. Они получаются на основе полиформальдегида, оксидов олефинов (этилена, пропилена ) и их производных, например 3,3'-бис (</a:t>
            </a:r>
            <a:r>
              <a:rPr lang="ru-RU" sz="2400" dirty="0" err="1"/>
              <a:t>хлорметил</a:t>
            </a:r>
            <a:r>
              <a:rPr lang="ru-RU" sz="2400" dirty="0"/>
              <a:t>) </a:t>
            </a:r>
            <a:r>
              <a:rPr lang="ru-RU" sz="2400" dirty="0" err="1"/>
              <a:t>оксациклобутана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i="1" dirty="0" err="1"/>
              <a:t>Полиэтиленоксид</a:t>
            </a:r>
            <a:r>
              <a:rPr lang="ru-RU" sz="2400" dirty="0"/>
              <a:t> </a:t>
            </a:r>
            <a:r>
              <a:rPr lang="ru-RU" sz="2400" b="1" dirty="0"/>
              <a:t>(—СН</a:t>
            </a:r>
            <a:r>
              <a:rPr lang="ru-RU" sz="2400" b="1" baseline="-25000" dirty="0"/>
              <a:t>2</a:t>
            </a:r>
            <a:r>
              <a:rPr lang="ru-RU" sz="2400" b="1" dirty="0"/>
              <a:t> — СН</a:t>
            </a:r>
            <a:r>
              <a:rPr lang="ru-RU" sz="2400" b="1" baseline="-25000" dirty="0"/>
              <a:t>2</a:t>
            </a:r>
            <a:r>
              <a:rPr lang="ru-RU" sz="2400" b="1" dirty="0"/>
              <a:t> — О—)</a:t>
            </a:r>
            <a:r>
              <a:rPr lang="ru-RU" sz="2400" b="1" baseline="-25000" dirty="0"/>
              <a:t>n</a:t>
            </a:r>
            <a:r>
              <a:rPr lang="ru-RU" sz="2400" dirty="0"/>
              <a:t> </a:t>
            </a:r>
          </a:p>
          <a:p>
            <a:pPr marL="0" indent="432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/>
              <a:t>обладает уникальной способностью снижать гидродинамическое сопротивление водных и водно-органических растворов, что позволяет использовать его в качестве </a:t>
            </a:r>
            <a:r>
              <a:rPr lang="ru-RU" sz="2200" dirty="0" err="1"/>
              <a:t>суперпластификатора</a:t>
            </a:r>
            <a:r>
              <a:rPr lang="ru-RU" sz="2200" dirty="0"/>
              <a:t> в промышленности строительных материалов, </a:t>
            </a:r>
            <a:r>
              <a:rPr lang="ru-RU" sz="2200" dirty="0" err="1"/>
              <a:t>флокулянта</a:t>
            </a:r>
            <a:r>
              <a:rPr lang="ru-RU" sz="2200" dirty="0"/>
              <a:t> при обогащении полезных ископаемых, реагента при производстве буровых работ на нефть и газ.</a:t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61481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err="1"/>
              <a:t>Полипропиленоксид</a:t>
            </a:r>
            <a:r>
              <a:rPr lang="ru-RU" b="1" i="1" dirty="0"/>
              <a:t>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- применяется в качестве компонента для производства полиуретанов.</a:t>
            </a:r>
            <a:br>
              <a:rPr lang="ru-RU" dirty="0"/>
            </a:br>
            <a:r>
              <a:rPr lang="ru-RU" dirty="0"/>
              <a:t>Полимер 3,3'-бис (</a:t>
            </a:r>
            <a:r>
              <a:rPr lang="ru-RU" dirty="0" err="1"/>
              <a:t>хлорметил</a:t>
            </a:r>
            <a:r>
              <a:rPr lang="ru-RU" dirty="0"/>
              <a:t>) </a:t>
            </a:r>
            <a:r>
              <a:rPr lang="ru-RU" dirty="0" err="1"/>
              <a:t>оксациклобутана</a:t>
            </a:r>
            <a:r>
              <a:rPr lang="ru-RU" dirty="0"/>
              <a:t>, или </a:t>
            </a:r>
            <a:r>
              <a:rPr lang="ru-RU" dirty="0" err="1"/>
              <a:t>пентапласт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/>
              <a:t> [—СН2С(СН2Сl)2СН2О—]n</a:t>
            </a:r>
          </a:p>
          <a:p>
            <a:r>
              <a:rPr lang="ru-RU" dirty="0"/>
              <a:t> благодаря высокой химической стойкости применяется для изготовления деталей химического и холодильного оборудования, а также для футеровки химической аппаратуры и трубопроводов. Наиболее широкое применение благодаря повышенной механической прочности нашли полиформальдегид (</a:t>
            </a:r>
            <a:r>
              <a:rPr lang="ru-RU" dirty="0" err="1"/>
              <a:t>полиметиленоксид</a:t>
            </a:r>
            <a:r>
              <a:rPr lang="ru-RU" dirty="0"/>
              <a:t>) и его сополимеры.</a:t>
            </a:r>
          </a:p>
          <a:p>
            <a:r>
              <a:rPr lang="ru-RU" dirty="0"/>
              <a:t>Простые полиэфиры получают полимеризацией циклических окисей или поликонденсацией гликолей. </a:t>
            </a:r>
          </a:p>
          <a:p>
            <a:endParaRPr lang="ru-RU" dirty="0"/>
          </a:p>
        </p:txBody>
      </p:sp>
      <p:pic>
        <p:nvPicPr>
          <p:cNvPr id="4" name="Рисунок 3" descr="http://www.poliol.ru/assets/images/images%20for%20banners/2%20for%20polipropilenokcid.png"/>
          <p:cNvPicPr/>
          <p:nvPr/>
        </p:nvPicPr>
        <p:blipFill rotWithShape="1"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68"/>
          <a:stretch/>
        </p:blipFill>
        <p:spPr bwMode="auto">
          <a:xfrm>
            <a:off x="4211960" y="110683"/>
            <a:ext cx="1944216" cy="9420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166246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1717</Words>
  <Application>Microsoft Office PowerPoint</Application>
  <PresentationFormat>Экран (4:3)</PresentationFormat>
  <Paragraphs>143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Технология получения полимерных покрытий, клеев и герметиков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Свойства  клея</vt:lpstr>
      <vt:lpstr>Презентация PowerPoint</vt:lpstr>
      <vt:lpstr>Полиэфиры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Полимерные материалы на основе полиэфиров</dc:title>
  <dc:creator>пользователь</dc:creator>
  <cp:lastModifiedBy>user</cp:lastModifiedBy>
  <cp:revision>33</cp:revision>
  <dcterms:created xsi:type="dcterms:W3CDTF">2013-11-04T19:20:13Z</dcterms:created>
  <dcterms:modified xsi:type="dcterms:W3CDTF">2014-11-10T10:05:14Z</dcterms:modified>
</cp:coreProperties>
</file>